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58" r:id="rId3"/>
    <p:sldId id="261" r:id="rId4"/>
    <p:sldId id="263" r:id="rId5"/>
    <p:sldId id="265" r:id="rId6"/>
    <p:sldId id="262" r:id="rId7"/>
    <p:sldId id="266" r:id="rId8"/>
    <p:sldId id="267" r:id="rId9"/>
    <p:sldId id="268" r:id="rId10"/>
    <p:sldId id="277" r:id="rId11"/>
    <p:sldId id="270" r:id="rId12"/>
    <p:sldId id="276" r:id="rId13"/>
    <p:sldId id="278" r:id="rId14"/>
    <p:sldId id="273" r:id="rId15"/>
    <p:sldId id="274" r:id="rId16"/>
    <p:sldId id="275" r:id="rId17"/>
    <p:sldId id="310" r:id="rId18"/>
    <p:sldId id="311" r:id="rId19"/>
    <p:sldId id="269" r:id="rId20"/>
    <p:sldId id="272" r:id="rId21"/>
    <p:sldId id="279" r:id="rId22"/>
    <p:sldId id="280" r:id="rId23"/>
    <p:sldId id="281" r:id="rId24"/>
    <p:sldId id="282" r:id="rId25"/>
    <p:sldId id="283" r:id="rId26"/>
    <p:sldId id="341" r:id="rId27"/>
    <p:sldId id="340" r:id="rId28"/>
    <p:sldId id="284" r:id="rId29"/>
    <p:sldId id="285" r:id="rId30"/>
    <p:sldId id="286" r:id="rId31"/>
    <p:sldId id="287" r:id="rId32"/>
    <p:sldId id="288" r:id="rId33"/>
    <p:sldId id="290" r:id="rId34"/>
    <p:sldId id="289" r:id="rId35"/>
    <p:sldId id="291" r:id="rId36"/>
    <p:sldId id="292" r:id="rId37"/>
    <p:sldId id="293" r:id="rId38"/>
    <p:sldId id="294" r:id="rId39"/>
    <p:sldId id="295" r:id="rId40"/>
    <p:sldId id="296" r:id="rId41"/>
    <p:sldId id="297" r:id="rId42"/>
    <p:sldId id="300" r:id="rId43"/>
    <p:sldId id="302" r:id="rId44"/>
    <p:sldId id="299" r:id="rId45"/>
    <p:sldId id="298" r:id="rId46"/>
    <p:sldId id="303" r:id="rId47"/>
    <p:sldId id="306" r:id="rId48"/>
    <p:sldId id="308" r:id="rId49"/>
    <p:sldId id="304" r:id="rId50"/>
    <p:sldId id="305" r:id="rId51"/>
    <p:sldId id="307" r:id="rId52"/>
    <p:sldId id="309"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260" r:id="rId82"/>
    <p:sldId id="264" r:id="rId8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stęp do prezentacji" id="{BA9A6CBD-BA36-479D-8647-E6DE689A70C1}">
          <p14:sldIdLst>
            <p14:sldId id="256"/>
            <p14:sldId id="258"/>
          </p14:sldIdLst>
        </p14:section>
        <p14:section name="Wprowadzenie do sieci wirtualnych" id="{CAFEE676-A272-4A1E-AC8A-890F6A20EF3E}">
          <p14:sldIdLst>
            <p14:sldId id="261"/>
            <p14:sldId id="263"/>
            <p14:sldId id="265"/>
            <p14:sldId id="262"/>
          </p14:sldIdLst>
        </p14:section>
        <p14:section name="Rodzaje sieci wirtualnych" id="{1390D626-0370-4CDD-8D63-C083D6305541}">
          <p14:sldIdLst>
            <p14:sldId id="266"/>
            <p14:sldId id="267"/>
            <p14:sldId id="268"/>
            <p14:sldId id="277"/>
          </p14:sldIdLst>
        </p14:section>
        <p14:section name="Wyjaśnienie różnych terminów" id="{BC1D76DE-5EE7-4DC0-A688-6D71A93A7076}">
          <p14:sldIdLst>
            <p14:sldId id="270"/>
            <p14:sldId id="276"/>
            <p14:sldId id="278"/>
            <p14:sldId id="273"/>
            <p14:sldId id="274"/>
            <p14:sldId id="275"/>
            <p14:sldId id="310"/>
            <p14:sldId id="311"/>
          </p14:sldIdLst>
        </p14:section>
        <p14:section name="Sieci wirtualne i przełączniki" id="{0088E359-0EAB-42A0-8A3A-49EDB0B741A5}">
          <p14:sldIdLst>
            <p14:sldId id="269"/>
            <p14:sldId id="272"/>
          </p14:sldIdLst>
        </p14:section>
        <p14:section name="Przykładowa konfiguracja VLAN" id="{A5764AF8-27B4-48FE-85F6-6E19D2EA6EDA}">
          <p14:sldIdLst>
            <p14:sldId id="279"/>
            <p14:sldId id="280"/>
            <p14:sldId id="281"/>
            <p14:sldId id="282"/>
            <p14:sldId id="283"/>
            <p14:sldId id="341"/>
            <p14:sldId id="340"/>
            <p14:sldId id="284"/>
            <p14:sldId id="285"/>
            <p14:sldId id="286"/>
            <p14:sldId id="287"/>
            <p14:sldId id="288"/>
            <p14:sldId id="290"/>
            <p14:sldId id="289"/>
            <p14:sldId id="291"/>
            <p14:sldId id="292"/>
            <p14:sldId id="293"/>
            <p14:sldId id="294"/>
          </p14:sldIdLst>
        </p14:section>
        <p14:section name="Tunelowanie" id="{6351EA1B-31D6-4D40-8ECA-DA73A9D3ABE1}">
          <p14:sldIdLst>
            <p14:sldId id="295"/>
            <p14:sldId id="296"/>
            <p14:sldId id="297"/>
            <p14:sldId id="300"/>
            <p14:sldId id="302"/>
            <p14:sldId id="299"/>
          </p14:sldIdLst>
        </p14:section>
        <p14:section name="Wprowadzenie do VPN" id="{1B4E6209-5704-41B6-B978-38EF86D38E68}">
          <p14:sldIdLst>
            <p14:sldId id="298"/>
            <p14:sldId id="303"/>
            <p14:sldId id="306"/>
            <p14:sldId id="308"/>
            <p14:sldId id="304"/>
            <p14:sldId id="305"/>
            <p14:sldId id="307"/>
          </p14:sldIdLst>
        </p14:section>
        <p14:section name="Tworzenie VPN-ów" id="{CE238C9C-C726-4E61-9D85-1EF7C134BE42}">
          <p14:sldIdLst>
            <p14:sldId id="309"/>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Lst>
        </p14:section>
        <p14:section name="Koniec prezentacji" id="{1A610812-6BE1-400A-81F9-3BFAA12AF8BC}">
          <p14:sldIdLst>
            <p14:sldId id="260"/>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FFFFF"/>
    <a:srgbClr val="000000"/>
    <a:srgbClr val="DCDCDC"/>
    <a:srgbClr val="D9D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9" autoAdjust="0"/>
    <p:restoredTop sz="73945" autoAdjust="0"/>
  </p:normalViewPr>
  <p:slideViewPr>
    <p:cSldViewPr snapToGrid="0">
      <p:cViewPr varScale="1">
        <p:scale>
          <a:sx n="81" d="100"/>
          <a:sy n="81" d="100"/>
        </p:scale>
        <p:origin x="60" y="8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5EDE8-2E31-4189-9B09-8D9853A48C1D}" type="datetimeFigureOut">
              <a:rPr lang="pl-PL" smtClean="0"/>
              <a:t>31.03.2021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EA8B2-A943-493E-9D5C-C1F6FD11BD70}" type="slidenum">
              <a:rPr lang="pl-PL" smtClean="0"/>
              <a:t>‹#›</a:t>
            </a:fld>
            <a:endParaRPr lang="pl-PL"/>
          </a:p>
        </p:txBody>
      </p:sp>
    </p:spTree>
    <p:extLst>
      <p:ext uri="{BB962C8B-B14F-4D97-AF65-F5344CB8AC3E}">
        <p14:creationId xmlns:p14="http://schemas.microsoft.com/office/powerpoint/2010/main" val="3965784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zure.microsoft.com/pl-pl/overview/what-is-a-virtual-machin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1</a:t>
            </a:fld>
            <a:endParaRPr lang="pl-PL"/>
          </a:p>
        </p:txBody>
      </p:sp>
    </p:spTree>
    <p:extLst>
      <p:ext uri="{BB962C8B-B14F-4D97-AF65-F5344CB8AC3E}">
        <p14:creationId xmlns:p14="http://schemas.microsoft.com/office/powerpoint/2010/main" val="4126107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dirty="0"/>
              <a:t>Biblioteka Trinity College, Dublin, Irlandia</a:t>
            </a:r>
            <a:endParaRPr lang="pl-P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a:t>Trinity</a:t>
            </a:r>
            <a:r>
              <a:rPr lang="pl-PL" dirty="0"/>
              <a:t> College to najstarszy uniwersytet w Irlandii. Mimo że został założony w 1592 roku z inicjatywy samej królowej Elżbiety I, budowę biblioteki uczelni rozpoczęto dopiero w 1712 roku. Obecnie jest ona największą biblioteką w Irlandii, a jej dumą jest zwłaszcza Długa Sala o długości 65 metrów, w której znajduje się około 200 tysięcy woluminów i manuskryptów.</a:t>
            </a:r>
            <a:endParaRPr lang="nn-NO" b="1" dirty="0"/>
          </a:p>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11</a:t>
            </a:fld>
            <a:endParaRPr lang="pl-PL"/>
          </a:p>
        </p:txBody>
      </p:sp>
    </p:spTree>
    <p:extLst>
      <p:ext uri="{BB962C8B-B14F-4D97-AF65-F5344CB8AC3E}">
        <p14:creationId xmlns:p14="http://schemas.microsoft.com/office/powerpoint/2010/main" val="2902094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Tak zmodyfikowana ramka przesyłana jest łączami </a:t>
            </a:r>
            <a:r>
              <a:rPr lang="pl-PL" dirty="0" err="1"/>
              <a:t>trunk</a:t>
            </a:r>
            <a:r>
              <a:rPr lang="pl-PL" dirty="0"/>
              <a:t> tak długo, aż dotrze do docelowego przełącznika. Ten zaś przed przekazaniem ramki na właściwy port usuwa z niej nadmiarową informację, wprowadzoną przez przełącznik źródłowy.  </a:t>
            </a:r>
          </a:p>
          <a:p>
            <a:endParaRPr lang="pl-PL" dirty="0"/>
          </a:p>
          <a:p>
            <a:r>
              <a:rPr lang="pl-PL" dirty="0"/>
              <a:t>Istnieje kilka sposobów oznaczania ramek, lecz jeden z nich, zgodny z powyższym opisem, objęto standardem IEEE 802.1Q. Podejście to nazywane jest etykietowaniem ramek (ang. </a:t>
            </a:r>
            <a:r>
              <a:rPr lang="pl-PL" dirty="0" err="1"/>
              <a:t>frame</a:t>
            </a:r>
            <a:r>
              <a:rPr lang="pl-PL" dirty="0"/>
              <a:t> </a:t>
            </a:r>
            <a:r>
              <a:rPr lang="pl-PL" dirty="0" err="1"/>
              <a:t>tagging</a:t>
            </a:r>
            <a:r>
              <a:rPr lang="pl-PL" dirty="0"/>
              <a:t>). </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12</a:t>
            </a:fld>
            <a:endParaRPr lang="pl-PL"/>
          </a:p>
        </p:txBody>
      </p:sp>
    </p:spTree>
    <p:extLst>
      <p:ext uri="{BB962C8B-B14F-4D97-AF65-F5344CB8AC3E}">
        <p14:creationId xmlns:p14="http://schemas.microsoft.com/office/powerpoint/2010/main" val="403023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0" i="0" dirty="0">
                <a:solidFill>
                  <a:srgbClr val="131313"/>
                </a:solidFill>
                <a:effectLst/>
                <a:latin typeface="PT Serif"/>
              </a:rPr>
              <a:t>Co jednak w sytuacji gdy potrzebujemy przesłać dane z więcej niż jednego </a:t>
            </a:r>
            <a:r>
              <a:rPr lang="pl-PL" b="0" i="0" dirty="0" err="1">
                <a:solidFill>
                  <a:srgbClr val="131313"/>
                </a:solidFill>
                <a:effectLst/>
                <a:latin typeface="PT Serif"/>
              </a:rPr>
              <a:t>vlanu</a:t>
            </a:r>
            <a:r>
              <a:rPr lang="pl-PL" b="0" i="0" dirty="0">
                <a:solidFill>
                  <a:srgbClr val="131313"/>
                </a:solidFill>
                <a:effectLst/>
                <a:latin typeface="PT Serif"/>
              </a:rPr>
              <a:t> przez dany port na przykład między dwoma </a:t>
            </a:r>
            <a:r>
              <a:rPr lang="pl-PL" b="0" i="0" dirty="0" err="1">
                <a:solidFill>
                  <a:srgbClr val="131313"/>
                </a:solidFill>
                <a:effectLst/>
                <a:latin typeface="PT Serif"/>
              </a:rPr>
              <a:t>switchami</a:t>
            </a:r>
            <a:r>
              <a:rPr lang="pl-PL" b="0" i="0" dirty="0">
                <a:solidFill>
                  <a:srgbClr val="131313"/>
                </a:solidFill>
                <a:effectLst/>
                <a:latin typeface="PT Serif"/>
              </a:rPr>
              <a:t>?</a:t>
            </a:r>
          </a:p>
          <a:p>
            <a:endParaRPr lang="pl-PL" b="0" i="0" dirty="0">
              <a:solidFill>
                <a:srgbClr val="131313"/>
              </a:solidFill>
              <a:effectLst/>
              <a:latin typeface="PT Serif"/>
            </a:endParaRPr>
          </a:p>
          <a:p>
            <a:r>
              <a:rPr lang="pl-PL" b="0" i="0" dirty="0">
                <a:solidFill>
                  <a:srgbClr val="131313"/>
                </a:solidFill>
                <a:effectLst/>
                <a:latin typeface="PT Serif"/>
              </a:rPr>
              <a:t>Wtedy należy taki port przestawić w tryb Trunk. Trunk to nic innego jak interfejs, który przesyła dane pochodzące z więcej niż jednego </a:t>
            </a:r>
            <a:r>
              <a:rPr lang="pl-PL" b="0" i="0" dirty="0" err="1">
                <a:solidFill>
                  <a:srgbClr val="131313"/>
                </a:solidFill>
                <a:effectLst/>
                <a:latin typeface="PT Serif"/>
              </a:rPr>
              <a:t>vlanu</a:t>
            </a:r>
            <a:r>
              <a:rPr lang="pl-PL" b="0" i="0" dirty="0">
                <a:solidFill>
                  <a:srgbClr val="131313"/>
                </a:solidFill>
                <a:effectLst/>
                <a:latin typeface="PT Serif"/>
              </a:rPr>
              <a:t>. Używa się go przy</a:t>
            </a:r>
            <a:r>
              <a:rPr lang="pl-PL" b="1" i="0" dirty="0">
                <a:solidFill>
                  <a:srgbClr val="131313"/>
                </a:solidFill>
                <a:effectLst/>
                <a:latin typeface="PT Serif"/>
              </a:rPr>
              <a:t> łączeniu </a:t>
            </a:r>
            <a:r>
              <a:rPr lang="pl-PL" b="1" i="0" dirty="0" err="1">
                <a:solidFill>
                  <a:srgbClr val="131313"/>
                </a:solidFill>
                <a:effectLst/>
                <a:latin typeface="PT Serif"/>
              </a:rPr>
              <a:t>switchów</a:t>
            </a:r>
            <a:r>
              <a:rPr lang="pl-PL" b="1" i="0" dirty="0">
                <a:solidFill>
                  <a:srgbClr val="131313"/>
                </a:solidFill>
                <a:effectLst/>
                <a:latin typeface="PT Serif"/>
              </a:rPr>
              <a:t> </a:t>
            </a:r>
            <a:r>
              <a:rPr lang="pl-PL" b="0" i="0" dirty="0">
                <a:solidFill>
                  <a:srgbClr val="131313"/>
                </a:solidFill>
                <a:effectLst/>
                <a:latin typeface="PT Serif"/>
              </a:rPr>
              <a:t>w większe sieci. (klik)</a:t>
            </a:r>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15</a:t>
            </a:fld>
            <a:endParaRPr lang="pl-PL"/>
          </a:p>
        </p:txBody>
      </p:sp>
    </p:spTree>
    <p:extLst>
      <p:ext uri="{BB962C8B-B14F-4D97-AF65-F5344CB8AC3E}">
        <p14:creationId xmlns:p14="http://schemas.microsoft.com/office/powerpoint/2010/main" val="2327036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16</a:t>
            </a:fld>
            <a:endParaRPr lang="pl-PL"/>
          </a:p>
        </p:txBody>
      </p:sp>
    </p:spTree>
    <p:extLst>
      <p:ext uri="{BB962C8B-B14F-4D97-AF65-F5344CB8AC3E}">
        <p14:creationId xmlns:p14="http://schemas.microsoft.com/office/powerpoint/2010/main" val="3972956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t>Protokół VTP</a:t>
            </a:r>
          </a:p>
          <a:p>
            <a:r>
              <a:rPr lang="pl-PL" dirty="0"/>
              <a:t>Kompletnie o tym zapomniałem, podczas tworzenia prezentacji, ale istnieje coś takiego jak VTP (VLAN TRUNKINK PROTOCOL), które ułatwia proces tworzenia VLAN-ów w naprawdę dużych sieciach. </a:t>
            </a:r>
          </a:p>
          <a:p>
            <a:endParaRPr lang="pl-PL" dirty="0"/>
          </a:p>
          <a:p>
            <a:r>
              <a:rPr lang="pl-PL" dirty="0"/>
              <a:t>Pozwala on na ustawienie odpowiedniej konfiguracji, a dane o sieciach wirtualnych zostaną przekazane automatycznie kolejnym urządzeniom.</a:t>
            </a:r>
          </a:p>
          <a:p>
            <a:endParaRPr lang="pl-PL" dirty="0"/>
          </a:p>
          <a:p>
            <a:r>
              <a:rPr lang="pl-PL" dirty="0"/>
              <a:t>Protokół VTP działa w architekturze klient – serwer, tak więc jeden z przełączników w naszej sieci musi pełnić rolę serwera VTP, pozostałe będą klientami tej usługi. </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17</a:t>
            </a:fld>
            <a:endParaRPr lang="pl-PL"/>
          </a:p>
        </p:txBody>
      </p:sp>
    </p:spTree>
    <p:extLst>
      <p:ext uri="{BB962C8B-B14F-4D97-AF65-F5344CB8AC3E}">
        <p14:creationId xmlns:p14="http://schemas.microsoft.com/office/powerpoint/2010/main" val="146121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Wiemy już że VLAN to sieć komputerowa wydzielona logicznie w ramach innej ale nie wiemy jeszcze jak się je tworzy.</a:t>
            </a:r>
          </a:p>
          <a:p>
            <a:endParaRPr lang="pl-PL" dirty="0"/>
          </a:p>
          <a:p>
            <a:r>
              <a:rPr lang="pl-PL" dirty="0"/>
              <a:t>A tworzy się je poprzez wykorzystanie </a:t>
            </a:r>
            <a:r>
              <a:rPr lang="pl-PL" dirty="0" err="1"/>
              <a:t>zarządzalnych</a:t>
            </a:r>
            <a:r>
              <a:rPr lang="pl-PL" dirty="0"/>
              <a:t> lub konfigurowalnych przełączników, umożliwiają podział jednego fizycznego urządzenia na większą liczbę urządzeń logicznych. Działa to podobnie jak tworzenie maszyn wirtualnych… itp. </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Ale zanim to to podajmy przykłady 2 </a:t>
            </a:r>
            <a:r>
              <a:rPr lang="pl-PL" dirty="0" err="1"/>
              <a:t>switchów</a:t>
            </a:r>
            <a:r>
              <a:rPr lang="pl-PL" dirty="0"/>
              <a:t> z bardzo różnych półek cenowych (klik)</a:t>
            </a:r>
          </a:p>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19</a:t>
            </a:fld>
            <a:endParaRPr lang="pl-PL"/>
          </a:p>
        </p:txBody>
      </p:sp>
    </p:spTree>
    <p:extLst>
      <p:ext uri="{BB962C8B-B14F-4D97-AF65-F5344CB8AC3E}">
        <p14:creationId xmlns:p14="http://schemas.microsoft.com/office/powerpoint/2010/main" val="1350039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tym momencie miałem opisać działanie </a:t>
            </a:r>
            <a:r>
              <a:rPr lang="pl-PL" dirty="0" err="1"/>
              <a:t>switchy</a:t>
            </a:r>
            <a:r>
              <a:rPr lang="pl-PL" dirty="0"/>
              <a:t> i zamieścić ich obszerną listę, razem z ich specyfikacją ale bardzo dobrze zrobił już to Antoni Bizoń w swojej prezentacji dotyczącej Przełączników </a:t>
            </a:r>
            <a:r>
              <a:rPr lang="pl-PL" dirty="0" err="1"/>
              <a:t>zarządzalnych</a:t>
            </a:r>
            <a:r>
              <a:rPr lang="pl-PL" dirty="0"/>
              <a:t>, więc sobie odpuszczę.</a:t>
            </a:r>
          </a:p>
          <a:p>
            <a:endParaRPr lang="pl-PL" dirty="0"/>
          </a:p>
          <a:p>
            <a:pPr marL="228600" indent="-228600">
              <a:buAutoNum type="arabicPeriod"/>
            </a:pPr>
            <a:r>
              <a:rPr lang="pl-PL" dirty="0"/>
              <a:t>Jeżeli potrzebujemy małego </a:t>
            </a:r>
            <a:r>
              <a:rPr lang="pl-PL" dirty="0" err="1"/>
              <a:t>switcha</a:t>
            </a:r>
            <a:r>
              <a:rPr lang="pl-PL" dirty="0"/>
              <a:t> z nie dużymi możliwościami tworzenia VLANÓW</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TL-SG108E V5 </a:t>
            </a:r>
          </a:p>
          <a:p>
            <a:pPr marL="0" indent="0">
              <a:buNone/>
            </a:pPr>
            <a:r>
              <a:rPr lang="pl-PL" dirty="0"/>
              <a:t>Cena 130 zł</a:t>
            </a:r>
          </a:p>
          <a:p>
            <a:endParaRPr lang="pl-PL" dirty="0"/>
          </a:p>
          <a:p>
            <a:pPr marL="228600" indent="-228600">
              <a:buAutoNum type="arabicPeriod" startAt="2"/>
            </a:pPr>
            <a:r>
              <a:rPr lang="pl-PL" dirty="0"/>
              <a:t>https://www.router-switch.com/c9606r.html </a:t>
            </a:r>
          </a:p>
          <a:p>
            <a:pPr marL="0" indent="0">
              <a:buNone/>
            </a:pPr>
            <a:r>
              <a:rPr lang="en-US" dirty="0"/>
              <a:t>Cisco Catalyst 9600 Series Switches</a:t>
            </a:r>
            <a:endParaRPr lang="pl-PL" dirty="0"/>
          </a:p>
          <a:p>
            <a:r>
              <a:rPr lang="pl-PL" dirty="0"/>
              <a:t>Cena 24 000zł</a:t>
            </a:r>
          </a:p>
          <a:p>
            <a:r>
              <a:rPr lang="pl-PL" dirty="0"/>
              <a:t> </a:t>
            </a:r>
          </a:p>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20</a:t>
            </a:fld>
            <a:endParaRPr lang="pl-PL"/>
          </a:p>
        </p:txBody>
      </p:sp>
    </p:spTree>
    <p:extLst>
      <p:ext uri="{BB962C8B-B14F-4D97-AF65-F5344CB8AC3E}">
        <p14:creationId xmlns:p14="http://schemas.microsoft.com/office/powerpoint/2010/main" val="139543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Wyświtlenie</a:t>
            </a:r>
            <a:r>
              <a:rPr lang="pl-PL" dirty="0"/>
              <a:t> VLAN-ów zaraz po utworzeniu sieci</a:t>
            </a:r>
          </a:p>
          <a:p>
            <a:endParaRPr lang="pl-PL" dirty="0"/>
          </a:p>
          <a:p>
            <a:r>
              <a:rPr lang="pl-PL" dirty="0"/>
              <a:t>Pokazanie VLAN których nie można użyć: 1, 1002, 1003, 1004, 1005</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23</a:t>
            </a:fld>
            <a:endParaRPr lang="pl-PL"/>
          </a:p>
        </p:txBody>
      </p:sp>
    </p:spTree>
    <p:extLst>
      <p:ext uri="{BB962C8B-B14F-4D97-AF65-F5344CB8AC3E}">
        <p14:creationId xmlns:p14="http://schemas.microsoft.com/office/powerpoint/2010/main" val="3454709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SK-</a:t>
            </a:r>
            <a:r>
              <a:rPr lang="pl-PL" dirty="0" err="1"/>
              <a:t>prezentacja.pkt</a:t>
            </a:r>
            <a:endParaRPr lang="pl-PL" dirty="0"/>
          </a:p>
          <a:p>
            <a:endParaRPr lang="pl-PL" dirty="0"/>
          </a:p>
          <a:p>
            <a:r>
              <a:rPr lang="pl-PL" dirty="0"/>
              <a:t>(pokaż działanie ramek)</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38</a:t>
            </a:fld>
            <a:endParaRPr lang="pl-PL"/>
          </a:p>
        </p:txBody>
      </p:sp>
    </p:spTree>
    <p:extLst>
      <p:ext uri="{BB962C8B-B14F-4D97-AF65-F5344CB8AC3E}">
        <p14:creationId xmlns:p14="http://schemas.microsoft.com/office/powerpoint/2010/main" val="241889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39</a:t>
            </a:fld>
            <a:endParaRPr lang="pl-PL"/>
          </a:p>
        </p:txBody>
      </p:sp>
    </p:spTree>
    <p:extLst>
      <p:ext uri="{BB962C8B-B14F-4D97-AF65-F5344CB8AC3E}">
        <p14:creationId xmlns:p14="http://schemas.microsoft.com/office/powerpoint/2010/main" val="54144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Przykładowa konfiguracja sieci VLAN – poradnik do tworzenia sieci wirtualnych </a:t>
            </a:r>
          </a:p>
          <a:p>
            <a:r>
              <a:rPr lang="pl-PL" dirty="0"/>
              <a:t>To samo z </a:t>
            </a:r>
            <a:r>
              <a:rPr lang="pl-PL" dirty="0" err="1"/>
              <a:t>vpn</a:t>
            </a:r>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2</a:t>
            </a:fld>
            <a:endParaRPr lang="pl-PL"/>
          </a:p>
        </p:txBody>
      </p:sp>
    </p:spTree>
    <p:extLst>
      <p:ext uri="{BB962C8B-B14F-4D97-AF65-F5344CB8AC3E}">
        <p14:creationId xmlns:p14="http://schemas.microsoft.com/office/powerpoint/2010/main" val="2673434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40</a:t>
            </a:fld>
            <a:endParaRPr lang="pl-PL"/>
          </a:p>
        </p:txBody>
      </p:sp>
    </p:spTree>
    <p:extLst>
      <p:ext uri="{BB962C8B-B14F-4D97-AF65-F5344CB8AC3E}">
        <p14:creationId xmlns:p14="http://schemas.microsoft.com/office/powerpoint/2010/main" val="5785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Niezależnie od rodzaju używanych protokołów i celu, do jakiego tunelowanie ma służyć, jego podstawowa technika pozostaje taka sama. Zwykle jeden protokół służy do ustanowienia połączenia z miejscem zdalnym a drugi do opakowywania danych i instrukcji w celu przesyłania ich przez tunel.  </a:t>
            </a:r>
            <a:r>
              <a:rPr lang="pl-PL" dirty="0">
                <a:effectLst/>
                <a:latin typeface="Arial" panose="020B0604020202020204" pitchFamily="34" charset="0"/>
              </a:rPr>
              <a:t>Zwykle jest to jeden z typowych protokołów np.:POP3, SMTP, </a:t>
            </a:r>
            <a:r>
              <a:rPr lang="pl-PL" dirty="0" err="1">
                <a:effectLst/>
                <a:latin typeface="Arial" panose="020B0604020202020204" pitchFamily="34" charset="0"/>
              </a:rPr>
              <a:t>HTTP,które</a:t>
            </a:r>
            <a:r>
              <a:rPr lang="pl-PL" dirty="0">
                <a:effectLst/>
                <a:latin typeface="Arial" panose="020B0604020202020204" pitchFamily="34" charset="0"/>
              </a:rPr>
              <a:t> przesyłają dane w sposób jawny (w tym nazwy użytkowników i hasła) za </a:t>
            </a:r>
            <a:r>
              <a:rPr lang="pl-PL" dirty="0" err="1">
                <a:effectLst/>
                <a:latin typeface="Arial" panose="020B0604020202020204" pitchFamily="34" charset="0"/>
              </a:rPr>
              <a:t>pomocąbezpiecznych</a:t>
            </a:r>
            <a:r>
              <a:rPr lang="pl-PL" dirty="0">
                <a:effectLst/>
                <a:latin typeface="Arial" panose="020B0604020202020204" pitchFamily="34" charset="0"/>
              </a:rPr>
              <a:t> protokołów TLS/</a:t>
            </a:r>
            <a:r>
              <a:rPr lang="pl-PL" dirty="0" err="1">
                <a:effectLst/>
                <a:latin typeface="Arial" panose="020B0604020202020204" pitchFamily="34" charset="0"/>
              </a:rPr>
              <a:t>SSLlub</a:t>
            </a:r>
            <a:r>
              <a:rPr lang="pl-PL" dirty="0">
                <a:effectLst/>
                <a:latin typeface="Arial" panose="020B0604020202020204" pitchFamily="34" charset="0"/>
              </a:rPr>
              <a:t> SSH. </a:t>
            </a:r>
            <a:endParaRPr lang="pl-PL"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latin typeface="+mn-lt"/>
              </a:rPr>
              <a:t>Proces opakowania danych nazywany jest enkapsulacją i polega on na upakowaniu jednego protokołu w innym, co </a:t>
            </a:r>
            <a:r>
              <a:rPr lang="pl-PL" dirty="0">
                <a:effectLst/>
                <a:latin typeface="Arial" panose="020B0604020202020204" pitchFamily="34" charset="0"/>
              </a:rPr>
              <a:t>umożliwia zastosowanie mechanizmów szyfrowania lub translacji transmitowanych danych.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effectLst/>
                <a:latin typeface="Arial" panose="020B0604020202020204" pitchFamily="34" charset="0"/>
              </a:rPr>
              <a:t>// Enkapsulacja polega na </a:t>
            </a:r>
            <a:r>
              <a:rPr lang="pl-PL" dirty="0" err="1">
                <a:effectLst/>
                <a:latin typeface="Arial" panose="020B0604020202020204" pitchFamily="34" charset="0"/>
              </a:rPr>
              <a:t>upadkowaniu</a:t>
            </a:r>
            <a:r>
              <a:rPr lang="pl-PL" dirty="0">
                <a:effectLst/>
                <a:latin typeface="Arial" panose="020B0604020202020204" pitchFamily="34" charset="0"/>
              </a:rPr>
              <a:t> danych z wyższej </a:t>
            </a:r>
            <a:r>
              <a:rPr lang="pl-PL" dirty="0" err="1">
                <a:effectLst/>
                <a:latin typeface="Arial" panose="020B0604020202020204" pitchFamily="34" charset="0"/>
              </a:rPr>
              <a:t>wartwy</a:t>
            </a:r>
            <a:r>
              <a:rPr lang="pl-PL" dirty="0">
                <a:effectLst/>
                <a:latin typeface="Arial" panose="020B0604020202020204" pitchFamily="34" charset="0"/>
              </a:rPr>
              <a:t> protokołu OSI do warstwy niższej danego </a:t>
            </a:r>
            <a:r>
              <a:rPr lang="pl-PL" dirty="0" err="1">
                <a:effectLst/>
                <a:latin typeface="Arial" panose="020B0604020202020204" pitchFamily="34" charset="0"/>
              </a:rPr>
              <a:t>prokoł</a:t>
            </a:r>
            <a:r>
              <a:rPr lang="pl-PL" dirty="0">
                <a:effectLst/>
                <a:latin typeface="Arial" panose="020B0604020202020204" pitchFamily="34" charset="0"/>
              </a:rPr>
              <a:t> (klik) po stronie nadawczej, czyli przed wysłaniem pakietu.</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41</a:t>
            </a:fld>
            <a:endParaRPr lang="pl-PL"/>
          </a:p>
        </p:txBody>
      </p:sp>
    </p:spTree>
    <p:extLst>
      <p:ext uri="{BB962C8B-B14F-4D97-AF65-F5344CB8AC3E}">
        <p14:creationId xmlns:p14="http://schemas.microsoft.com/office/powerpoint/2010/main" val="3157069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effectLst/>
                <a:latin typeface="Arial" panose="020B0604020202020204" pitchFamily="34" charset="0"/>
              </a:rPr>
              <a:t>W tunelowaniu SSH wyróżnia się dwa rodzaje </a:t>
            </a:r>
            <a:r>
              <a:rPr lang="pl-PL" dirty="0" err="1">
                <a:effectLst/>
                <a:latin typeface="Arial" panose="020B0604020202020204" pitchFamily="34" charset="0"/>
              </a:rPr>
              <a:t>przekierowaniaportów</a:t>
            </a:r>
            <a:r>
              <a:rPr lang="pl-PL" dirty="0">
                <a:effectLst/>
                <a:latin typeface="Arial" panose="020B0604020202020204" pitchFamily="34" charset="0"/>
              </a:rPr>
              <a:t>: </a:t>
            </a:r>
          </a:p>
          <a:p>
            <a:pPr marL="171450" indent="-171450">
              <a:buFont typeface="Arial" panose="020B0604020202020204" pitchFamily="34" charset="0"/>
              <a:buChar char="•"/>
            </a:pPr>
            <a:r>
              <a:rPr lang="pl-PL" dirty="0">
                <a:effectLst/>
                <a:latin typeface="Arial" panose="020B0604020202020204" pitchFamily="34" charset="0"/>
              </a:rPr>
              <a:t>lokalne (wychodzące) –przekierowujące ruch przychodzący na port lokalny na odpowiedni port zdalny, </a:t>
            </a:r>
          </a:p>
          <a:p>
            <a:pPr marL="171450" indent="-171450">
              <a:buFont typeface="Arial" panose="020B0604020202020204" pitchFamily="34" charset="0"/>
              <a:buChar char="•"/>
            </a:pPr>
            <a:r>
              <a:rPr lang="pl-PL" dirty="0">
                <a:effectLst/>
                <a:latin typeface="Arial" panose="020B0604020202020204" pitchFamily="34" charset="0"/>
              </a:rPr>
              <a:t>zdalne (przychodzące) –przekierowujące ruch przychodzący na port na serwerze na odpowiedni port lokalny.</a:t>
            </a:r>
          </a:p>
          <a:p>
            <a:pPr marL="171450" indent="-171450">
              <a:buFont typeface="Arial" panose="020B0604020202020204" pitchFamily="34" charset="0"/>
              <a:buChar char="•"/>
            </a:pPr>
            <a:endParaRPr lang="pl-PL" dirty="0">
              <a:effectLst/>
              <a:latin typeface="Arial" panose="020B0604020202020204" pitchFamily="34" charset="0"/>
            </a:endParaRPr>
          </a:p>
          <a:p>
            <a:pPr marL="0" indent="0">
              <a:buFont typeface="Arial" panose="020B0604020202020204" pitchFamily="34" charset="0"/>
              <a:buNone/>
            </a:pPr>
            <a:r>
              <a:rPr lang="pl-PL" dirty="0">
                <a:effectLst/>
                <a:latin typeface="Arial" panose="020B0604020202020204" pitchFamily="34" charset="0"/>
              </a:rPr>
              <a:t>Czym jest SSH</a:t>
            </a:r>
          </a:p>
          <a:p>
            <a:pPr marL="0" indent="0">
              <a:buFont typeface="Arial" panose="020B0604020202020204" pitchFamily="34" charset="0"/>
              <a:buNone/>
            </a:pPr>
            <a:r>
              <a:rPr lang="pl-PL" dirty="0">
                <a:effectLst/>
                <a:latin typeface="Arial" panose="020B0604020202020204" pitchFamily="34" charset="0"/>
              </a:rPr>
              <a:t> W ścisłym znaczeniu SSH to tylko następca protokołu Telnet, służącego do terminalowego łączenia się ze zdalnymi komputerami. SSH różni się od Telnetu tym, że transfer wszelkich danych jest zaszyfrowany oraz możliwe jest rozpoznawanie użytkownika na wiele różnych sposobów. </a:t>
            </a:r>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42</a:t>
            </a:fld>
            <a:endParaRPr lang="pl-PL"/>
          </a:p>
        </p:txBody>
      </p:sp>
    </p:spTree>
    <p:extLst>
      <p:ext uri="{BB962C8B-B14F-4D97-AF65-F5344CB8AC3E}">
        <p14:creationId xmlns:p14="http://schemas.microsoft.com/office/powerpoint/2010/main" val="1213343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effectLst/>
                <a:latin typeface="Arial" panose="020B0604020202020204" pitchFamily="34" charset="0"/>
              </a:rPr>
              <a:t>W tunelowaniu SSH wyróżnia się dwa rodzaje </a:t>
            </a:r>
            <a:r>
              <a:rPr lang="pl-PL" dirty="0" err="1">
                <a:effectLst/>
                <a:latin typeface="Arial" panose="020B0604020202020204" pitchFamily="34" charset="0"/>
              </a:rPr>
              <a:t>przekierowaniaportów</a:t>
            </a:r>
            <a:r>
              <a:rPr lang="pl-PL" dirty="0">
                <a:effectLst/>
                <a:latin typeface="Arial" panose="020B0604020202020204" pitchFamily="34" charset="0"/>
              </a:rPr>
              <a:t>: </a:t>
            </a:r>
          </a:p>
          <a:p>
            <a:pPr marL="171450" indent="-171450">
              <a:buFont typeface="Arial" panose="020B0604020202020204" pitchFamily="34" charset="0"/>
              <a:buChar char="•"/>
            </a:pPr>
            <a:r>
              <a:rPr lang="pl-PL" dirty="0">
                <a:effectLst/>
                <a:latin typeface="Arial" panose="020B0604020202020204" pitchFamily="34" charset="0"/>
              </a:rPr>
              <a:t>lokalne (wychodzące) –przekierowujące ruch przychodzący na port lokalny na odpowiedni port zdalny, </a:t>
            </a:r>
          </a:p>
          <a:p>
            <a:pPr marL="171450" indent="-171450">
              <a:buFont typeface="Arial" panose="020B0604020202020204" pitchFamily="34" charset="0"/>
              <a:buChar char="•"/>
            </a:pPr>
            <a:r>
              <a:rPr lang="pl-PL" dirty="0">
                <a:effectLst/>
                <a:latin typeface="Arial" panose="020B0604020202020204" pitchFamily="34" charset="0"/>
              </a:rPr>
              <a:t>zdalne (przychodzące) –przekierowujące ruch przychodzący na port na serwerze na odpowiedni port lokalny. </a:t>
            </a:r>
            <a:endParaRPr lang="pl-PL" dirty="0"/>
          </a:p>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43</a:t>
            </a:fld>
            <a:endParaRPr lang="pl-PL"/>
          </a:p>
        </p:txBody>
      </p:sp>
    </p:spTree>
    <p:extLst>
      <p:ext uri="{BB962C8B-B14F-4D97-AF65-F5344CB8AC3E}">
        <p14:creationId xmlns:p14="http://schemas.microsoft.com/office/powerpoint/2010/main" val="2509099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a:p>
            <a:r>
              <a:rPr lang="pl-PL" dirty="0"/>
              <a:t>Generalnie można stwierdzić, iż tunelowanie umożliwia przesyłanie pewnych usług sieciowych za pośrednictwem innych, często odmiennych usług sieci, pracujących w różnych standardach. </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44</a:t>
            </a:fld>
            <a:endParaRPr lang="pl-PL"/>
          </a:p>
        </p:txBody>
      </p:sp>
    </p:spTree>
    <p:extLst>
      <p:ext uri="{BB962C8B-B14F-4D97-AF65-F5344CB8AC3E}">
        <p14:creationId xmlns:p14="http://schemas.microsoft.com/office/powerpoint/2010/main" val="4167973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dzisiejszych czasach w Ameryce dostawcy internetu mają możliwość zanonimizowanego sprzedawania twojej historii przeglądania, co jest dość niepokojące, ponieważ pozwala to ogromnym korporacją na jeszcze większą personalizacje dostarczanych dla użytkownika  treści, np. reklam.</a:t>
            </a:r>
          </a:p>
          <a:p>
            <a:endParaRPr lang="pl-PL" dirty="0"/>
          </a:p>
          <a:p>
            <a:r>
              <a:rPr lang="pl-PL" dirty="0"/>
              <a:t>Podobnie w Polsce dostawcy internetu są zmuszeni przez prawo do archiwizacji danych przeglądania z twojej sieci na okres 12 miesięcy (nie muszą jej później usuwać) i udzielenie odpowiednim służbą wglądu do nich jeśli o to poproszą.</a:t>
            </a:r>
          </a:p>
          <a:p>
            <a:endParaRPr lang="pl-PL" dirty="0"/>
          </a:p>
          <a:p>
            <a:r>
              <a:rPr lang="pl-PL" dirty="0"/>
              <a:t>//</a:t>
            </a:r>
            <a:r>
              <a:rPr lang="pl-PL" dirty="0" err="1"/>
              <a:t>PiVPN</a:t>
            </a:r>
            <a:r>
              <a:rPr lang="pl-PL" dirty="0"/>
              <a:t> działa na </a:t>
            </a:r>
            <a:r>
              <a:rPr lang="pl-PL" dirty="0" err="1"/>
              <a:t>Raspbianie</a:t>
            </a:r>
            <a:r>
              <a:rPr lang="pl-PL" dirty="0"/>
              <a:t> </a:t>
            </a:r>
            <a:r>
              <a:rPr lang="pl-PL" dirty="0" err="1"/>
              <a:t>Ubuntu</a:t>
            </a:r>
            <a:r>
              <a:rPr lang="pl-PL" dirty="0"/>
              <a:t> i </a:t>
            </a:r>
            <a:r>
              <a:rPr lang="pl-PL" dirty="0" err="1"/>
              <a:t>Debianie</a:t>
            </a:r>
            <a:r>
              <a:rPr lang="pl-PL" dirty="0"/>
              <a:t> (czyli powinno działać na wszystkich dystrybucjach opartych o </a:t>
            </a:r>
            <a:r>
              <a:rPr lang="pl-PL" dirty="0" err="1"/>
              <a:t>Debiana</a:t>
            </a:r>
            <a:r>
              <a:rPr lang="pl-PL" dirty="0"/>
              <a:t>)</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45</a:t>
            </a:fld>
            <a:endParaRPr lang="pl-PL"/>
          </a:p>
        </p:txBody>
      </p:sp>
    </p:spTree>
    <p:extLst>
      <p:ext uri="{BB962C8B-B14F-4D97-AF65-F5344CB8AC3E}">
        <p14:creationId xmlns:p14="http://schemas.microsoft.com/office/powerpoint/2010/main" val="1429485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a:p>
            <a:r>
              <a:rPr lang="pl-PL" dirty="0"/>
              <a:t>Połączenie VPN umożliwia Ci bezpieczny dostęp do aplikacji, stron internetowych i platform rozrywkowych z dowolnego miejsca na świecie. Usługi VPN to zatem najprostszy sposób na prywatność w sieci. –jak podaje strona </a:t>
            </a:r>
            <a:r>
              <a:rPr lang="pl-PL" dirty="0" err="1"/>
              <a:t>NordVPN</a:t>
            </a:r>
            <a:r>
              <a:rPr lang="pl-PL" dirty="0"/>
              <a:t>, czyli jednego z większych dostawców usług VPN.</a:t>
            </a:r>
          </a:p>
          <a:p>
            <a:endParaRPr lang="pl-PL" dirty="0"/>
          </a:p>
          <a:p>
            <a:r>
              <a:rPr lang="pl-PL" dirty="0"/>
              <a:t>Jednak czy to prawda? </a:t>
            </a:r>
          </a:p>
          <a:p>
            <a:endParaRPr lang="pl-PL" dirty="0"/>
          </a:p>
          <a:p>
            <a:r>
              <a:rPr lang="pl-PL" dirty="0"/>
              <a:t>To już zależy od dostawcy VPN-u, kiedy podpisujesz umowę, zawarte są w niej informacje dotyczące tego czy dane są zbierane, a jeśli tak to do czego są wykorzystywane.</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46</a:t>
            </a:fld>
            <a:endParaRPr lang="pl-PL"/>
          </a:p>
        </p:txBody>
      </p:sp>
    </p:spTree>
    <p:extLst>
      <p:ext uri="{BB962C8B-B14F-4D97-AF65-F5344CB8AC3E}">
        <p14:creationId xmlns:p14="http://schemas.microsoft.com/office/powerpoint/2010/main" val="941415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49</a:t>
            </a:fld>
            <a:endParaRPr lang="pl-PL"/>
          </a:p>
        </p:txBody>
      </p:sp>
    </p:spTree>
    <p:extLst>
      <p:ext uri="{BB962C8B-B14F-4D97-AF65-F5344CB8AC3E}">
        <p14:creationId xmlns:p14="http://schemas.microsoft.com/office/powerpoint/2010/main" val="3918184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solidFill>
                  <a:schemeClr val="bg1"/>
                </a:solidFill>
              </a:rPr>
              <a:t>Sieć zapobiega analizie ruchu sieciowego i w konsekwencji zapewnia użytkownikom prawie anonimowy dostęp do zasobów Internetu.</a:t>
            </a:r>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50</a:t>
            </a:fld>
            <a:endParaRPr lang="pl-PL"/>
          </a:p>
        </p:txBody>
      </p:sp>
    </p:spTree>
    <p:extLst>
      <p:ext uri="{BB962C8B-B14F-4D97-AF65-F5344CB8AC3E}">
        <p14:creationId xmlns:p14="http://schemas.microsoft.com/office/powerpoint/2010/main" val="4029256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Uproszczony widok(klik)</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51</a:t>
            </a:fld>
            <a:endParaRPr lang="pl-PL"/>
          </a:p>
        </p:txBody>
      </p:sp>
    </p:spTree>
    <p:extLst>
      <p:ext uri="{BB962C8B-B14F-4D97-AF65-F5344CB8AC3E}">
        <p14:creationId xmlns:p14="http://schemas.microsoft.com/office/powerpoint/2010/main" val="64033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0" i="0" dirty="0">
                <a:solidFill>
                  <a:srgbClr val="4C4C51"/>
                </a:solidFill>
                <a:effectLst/>
                <a:latin typeface="Segoe UI" panose="020B0502040204020203" pitchFamily="34" charset="0"/>
              </a:rPr>
              <a:t>Wirtualizacja polega na utworzeniu symulowanego (wirtualnego) środowiska komputerowego, które stanowi przeciwieństwo środowiska fizycznego. Wirtualizacja często obejmuje wygenerowane komputerowo wersje sprzętu, systemów operacyjnych, urządzeń magazynujących, sieci komputerowych itp. Dzięki temu organizacje mogą podzielić serwer na kilka serwerów, tworząc kilka </a:t>
            </a:r>
            <a:r>
              <a:rPr lang="pl-PL" b="0" i="0" u="sng" dirty="0">
                <a:solidFill>
                  <a:srgbClr val="0062AD"/>
                </a:solidFill>
                <a:effectLst/>
                <a:latin typeface="Segoe UI" panose="020B0502040204020203" pitchFamily="34" charset="0"/>
                <a:hlinkClick r:id="rId3"/>
              </a:rPr>
              <a:t>maszyn wirtualnych</a:t>
            </a:r>
            <a:r>
              <a:rPr lang="pl-PL" b="0" i="0" dirty="0">
                <a:solidFill>
                  <a:srgbClr val="4C4C51"/>
                </a:solidFill>
                <a:effectLst/>
                <a:latin typeface="Segoe UI" panose="020B0502040204020203" pitchFamily="34" charset="0"/>
              </a:rPr>
              <a:t>. Podobnie można zrobić z sieciami komputerowymi. Jeżeli posiadamy odpowiednie urządzenia to jesteśmy w stanie z jednej sieci wydzielić </a:t>
            </a:r>
            <a:r>
              <a:rPr lang="pl-PL" b="0" i="0" dirty="0" err="1">
                <a:solidFill>
                  <a:srgbClr val="4C4C51"/>
                </a:solidFill>
                <a:effectLst/>
                <a:latin typeface="Segoe UI" panose="020B0502040204020203" pitchFamily="34" charset="0"/>
              </a:rPr>
              <a:t>pare</a:t>
            </a:r>
            <a:r>
              <a:rPr lang="pl-PL" b="0" i="0" dirty="0">
                <a:solidFill>
                  <a:srgbClr val="4C4C51"/>
                </a:solidFill>
                <a:effectLst/>
                <a:latin typeface="Segoe UI" panose="020B0502040204020203" pitchFamily="34" charset="0"/>
              </a:rPr>
              <a:t> osobnych sieci które nie będą ze sobą wchodzić w interakcje.	~https://azure.microsoft.com/pl-pl/overview/what-is-virtualization/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VLAN (ang. Virtual </a:t>
            </a:r>
            <a:r>
              <a:rPr lang="pl-PL" dirty="0" err="1"/>
              <a:t>Local</a:t>
            </a:r>
            <a:r>
              <a:rPr lang="pl-PL" dirty="0"/>
              <a:t> </a:t>
            </a:r>
            <a:r>
              <a:rPr lang="pl-PL" dirty="0" err="1"/>
              <a:t>Area</a:t>
            </a:r>
            <a:r>
              <a:rPr lang="pl-PL" dirty="0"/>
              <a:t> Network) to technologia sieciowa, która pozwala w ramach jednej fizycznej sieci lokalnej tworzyć wiele sieci logicznych (sieci wirtualnych), opisana w standardzie 802.1Q. Owa technologia działa w warstwie drugiej modelu OSI (czyli </a:t>
            </a:r>
            <a:r>
              <a:rPr lang="pl-PL" dirty="0" err="1"/>
              <a:t>warstewie</a:t>
            </a:r>
            <a:r>
              <a:rPr lang="pl-PL" dirty="0"/>
              <a:t> łącza danych, gdzie dane są pakowane w ramki, tak więc konfigurowana i wdrażana jest na przełącznikach sieciowych. Obecnie praktycznie każdy, </a:t>
            </a:r>
            <a:r>
              <a:rPr lang="pl-PL" dirty="0" err="1"/>
              <a:t>zarządzalny</a:t>
            </a:r>
            <a:r>
              <a:rPr lang="pl-PL" dirty="0"/>
              <a:t> przełącznik pozwala na tworzenie takich wirtualnych sieci LAN. Te wirtualne sieci są od siebie odseparowane, bez rutera nie jest możliwa pomiędzy nimi komunikacja.</a:t>
            </a:r>
          </a:p>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4</a:t>
            </a:fld>
            <a:endParaRPr lang="pl-PL"/>
          </a:p>
        </p:txBody>
      </p:sp>
    </p:spTree>
    <p:extLst>
      <p:ext uri="{BB962C8B-B14F-4D97-AF65-F5344CB8AC3E}">
        <p14:creationId xmlns:p14="http://schemas.microsoft.com/office/powerpoint/2010/main" val="2918266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55</a:t>
            </a:fld>
            <a:endParaRPr lang="pl-PL"/>
          </a:p>
        </p:txBody>
      </p:sp>
    </p:spTree>
    <p:extLst>
      <p:ext uri="{BB962C8B-B14F-4D97-AF65-F5344CB8AC3E}">
        <p14:creationId xmlns:p14="http://schemas.microsoft.com/office/powerpoint/2010/main" val="2182495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79</a:t>
            </a:fld>
            <a:endParaRPr lang="pl-PL"/>
          </a:p>
        </p:txBody>
      </p:sp>
    </p:spTree>
    <p:extLst>
      <p:ext uri="{BB962C8B-B14F-4D97-AF65-F5344CB8AC3E}">
        <p14:creationId xmlns:p14="http://schemas.microsoft.com/office/powerpoint/2010/main" val="1924185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81</a:t>
            </a:fld>
            <a:endParaRPr lang="pl-PL"/>
          </a:p>
        </p:txBody>
      </p:sp>
    </p:spTree>
    <p:extLst>
      <p:ext uri="{BB962C8B-B14F-4D97-AF65-F5344CB8AC3E}">
        <p14:creationId xmlns:p14="http://schemas.microsoft.com/office/powerpoint/2010/main" val="227045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82</a:t>
            </a:fld>
            <a:endParaRPr lang="pl-PL"/>
          </a:p>
        </p:txBody>
      </p:sp>
    </p:spTree>
    <p:extLst>
      <p:ext uri="{BB962C8B-B14F-4D97-AF65-F5344CB8AC3E}">
        <p14:creationId xmlns:p14="http://schemas.microsoft.com/office/powerpoint/2010/main" val="214563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*zmienić</a:t>
            </a:r>
          </a:p>
          <a:p>
            <a:r>
              <a:rPr lang="pl-PL" dirty="0"/>
              <a:t>Na tym slajdzie jesteśmy w stanie zauważyć że sieci te są od siebie odseparowane i nie da się pomiędzy nimi komunikować. Więcej na ten temat dowiecie się w kolejnych częściach prezentacji, (*może) podczas których w programie Cisco </a:t>
            </a:r>
            <a:r>
              <a:rPr lang="pl-PL" dirty="0" err="1"/>
              <a:t>Packet</a:t>
            </a:r>
            <a:r>
              <a:rPr lang="pl-PL" dirty="0"/>
              <a:t> </a:t>
            </a:r>
            <a:r>
              <a:rPr lang="pl-PL" dirty="0" err="1"/>
              <a:t>Tracker</a:t>
            </a:r>
            <a:r>
              <a:rPr lang="pl-PL" dirty="0"/>
              <a:t> sprawdzimy jak taka sieć działa.</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5</a:t>
            </a:fld>
            <a:endParaRPr lang="pl-PL"/>
          </a:p>
        </p:txBody>
      </p:sp>
    </p:spTree>
    <p:extLst>
      <p:ext uri="{BB962C8B-B14F-4D97-AF65-F5344CB8AC3E}">
        <p14:creationId xmlns:p14="http://schemas.microsoft.com/office/powerpoint/2010/main" val="161038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Technologia VLAN oferuje znacznie więcej możliwości niż tylko separacja portów. Jej wdrożenie, nawet w stosunkowo niewielkiej sieci, przynieść może wiele korzyści, do najważniejszych z nich należy zaliczyć:</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b="1" dirty="0"/>
              <a:t>łatwiejsze nadawanie uprawnień</a:t>
            </a:r>
            <a:r>
              <a:rPr lang="pl-PL" dirty="0"/>
              <a:t> – dla różnych sieci VLAN można tworzyć osobne Listy Kontroli Dostępu;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b="1" dirty="0"/>
              <a:t>(łatwiejsze wdrażanie "</a:t>
            </a:r>
            <a:r>
              <a:rPr lang="pl-PL" b="1" dirty="0" err="1"/>
              <a:t>Quality</a:t>
            </a:r>
            <a:r>
              <a:rPr lang="pl-PL" b="1" dirty="0"/>
              <a:t> of Service"</a:t>
            </a:r>
            <a:r>
              <a:rPr lang="pl-PL" dirty="0"/>
              <a:t> (priorytety dla usług sieciowych) – osobna sieć VLAN może transportować np. ruch tylko z telefonii VoIP;)</a:t>
            </a:r>
          </a:p>
          <a:p>
            <a:pPr marL="171450" indent="-171450">
              <a:buFont typeface="Arial" panose="020B0604020202020204" pitchFamily="34" charset="0"/>
              <a:buChar char="•"/>
            </a:pPr>
            <a:r>
              <a:rPr lang="pl-PL" b="1" dirty="0"/>
              <a:t>ograniczony ruch rozgłoszeniowy</a:t>
            </a:r>
            <a:r>
              <a:rPr lang="pl-PL" dirty="0"/>
              <a:t> – każda sieć VLAN tworzy oddzielną domenę rozgłoszeniową;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b="1" dirty="0"/>
              <a:t>logiczny podział sieci</a:t>
            </a:r>
            <a:r>
              <a:rPr lang="pl-PL" dirty="0"/>
              <a:t> – komputery, które powinny znajdować się w logicznych sieciach mogą być podłączone do różnych przełączników.</a:t>
            </a:r>
          </a:p>
          <a:p>
            <a:pPr marL="171450" indent="-171450">
              <a:buFont typeface="Arial" panose="020B0604020202020204" pitchFamily="34" charset="0"/>
              <a:buChar char="•"/>
            </a:pPr>
            <a:r>
              <a:rPr lang="pl-PL" b="1" dirty="0"/>
              <a:t>bezpieczeństwo</a:t>
            </a:r>
            <a:r>
              <a:rPr lang="pl-PL" dirty="0"/>
              <a:t> – użytkownicy o różnych uprawnieniach mogą być odseparowani od siebie, ale także od sieci zarządzania (sieć zarządzania to VLAN utworzony na potrzeby konfiguracji urządzeń sieciowych);</a:t>
            </a:r>
          </a:p>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6</a:t>
            </a:fld>
            <a:endParaRPr lang="pl-PL"/>
          </a:p>
        </p:txBody>
      </p:sp>
    </p:spTree>
    <p:extLst>
      <p:ext uri="{BB962C8B-B14F-4D97-AF65-F5344CB8AC3E}">
        <p14:creationId xmlns:p14="http://schemas.microsoft.com/office/powerpoint/2010/main" val="339049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https://www.omnisecu.com/cisco-certified-network-associate-ccna/vlan-membership-types.php </a:t>
            </a:r>
          </a:p>
        </p:txBody>
      </p:sp>
      <p:sp>
        <p:nvSpPr>
          <p:cNvPr id="4" name="Symbol zastępczy numeru slajdu 3"/>
          <p:cNvSpPr>
            <a:spLocks noGrp="1"/>
          </p:cNvSpPr>
          <p:nvPr>
            <p:ph type="sldNum" sz="quarter" idx="5"/>
          </p:nvPr>
        </p:nvSpPr>
        <p:spPr/>
        <p:txBody>
          <a:bodyPr/>
          <a:lstStyle/>
          <a:p>
            <a:fld id="{76DEA8B2-A943-493E-9D5C-C1F6FD11BD70}" type="slidenum">
              <a:rPr lang="pl-PL" smtClean="0"/>
              <a:t>7</a:t>
            </a:fld>
            <a:endParaRPr lang="pl-PL"/>
          </a:p>
        </p:txBody>
      </p:sp>
    </p:spTree>
    <p:extLst>
      <p:ext uri="{BB962C8B-B14F-4D97-AF65-F5344CB8AC3E}">
        <p14:creationId xmlns:p14="http://schemas.microsoft.com/office/powerpoint/2010/main" val="4124335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Istnieje 5 głównych typów sieci VLAN w zależności od typu sieci, którą obsługują:</a:t>
            </a:r>
          </a:p>
          <a:p>
            <a:endParaRPr lang="pl-PL" dirty="0"/>
          </a:p>
          <a:p>
            <a:r>
              <a:rPr lang="pl-PL" dirty="0"/>
              <a:t>    Domyślna sieć VLAN -</a:t>
            </a:r>
          </a:p>
          <a:p>
            <a:r>
              <a:rPr lang="pl-PL" dirty="0"/>
              <a:t>Po pierwszym uruchomieniu przełącznika wszystkie porty przełącznika stają się członkami domyślnej sieci VLAN (zazwyczaj wszystkie przełączniki mają domyślną sieć VLAN o nazwie VLAN 1), co czyni je częścią tej samej domeny rozgłoszeniowej. Użycie domyślnej sieci VLAN umożliwia dowolnemu urządzeniu sieciowemu podłączonemu do dowolnego portu przełącznika łączenie się z innymi urządzeniami na innych portach przełącznika. Unikalną cechą domyślnej sieci VLAN jest to, że nie można jej zmienić ani usunąć.</a:t>
            </a:r>
          </a:p>
          <a:p>
            <a:endParaRPr lang="pl-PL" dirty="0"/>
          </a:p>
          <a:p>
            <a:r>
              <a:rPr lang="pl-PL" dirty="0"/>
              <a:t>    Sieć VLAN dla danych -</a:t>
            </a:r>
          </a:p>
          <a:p>
            <a:r>
              <a:rPr lang="pl-PL" b="0" i="0" dirty="0">
                <a:solidFill>
                  <a:srgbClr val="000000"/>
                </a:solidFill>
                <a:effectLst/>
                <a:latin typeface="Roboto"/>
              </a:rPr>
              <a:t>Sieć VLAN danych jest również nazywana siecią VLAN użytkownika, ponieważ jest przeznaczona tylko dla danych generowanych przez użytkownika. Sieć można zaprojektować w oparciu o grupę użytkowników lub grupy robocze. </a:t>
            </a:r>
          </a:p>
          <a:p>
            <a:endParaRPr lang="pl-PL" dirty="0"/>
          </a:p>
          <a:p>
            <a:r>
              <a:rPr lang="pl-PL" dirty="0"/>
              <a:t>    Voice VLAN -</a:t>
            </a:r>
          </a:p>
          <a:p>
            <a:r>
              <a:rPr lang="pl-PL" dirty="0"/>
              <a:t>Voice VLAN jest skonfigurowana do przenoszenia ruchu głosowego. Głosowym sieciom VLAN zazwyczaj nadaje się wysoki priorytet transmisji w stosunku do innych rodzajów ruchu sieciowego aby zapewnić najlepszą jakość połączeń.</a:t>
            </a:r>
          </a:p>
          <a:p>
            <a:endParaRPr lang="pl-PL" dirty="0"/>
          </a:p>
          <a:p>
            <a:r>
              <a:rPr lang="pl-PL" dirty="0"/>
              <a:t>    Zarządzanie siecią VLAN –</a:t>
            </a:r>
          </a:p>
          <a:p>
            <a:r>
              <a:rPr lang="pl-PL" b="0" i="0" dirty="0">
                <a:solidFill>
                  <a:srgbClr val="000000"/>
                </a:solidFill>
                <a:effectLst/>
                <a:latin typeface="Roboto"/>
              </a:rPr>
              <a:t>Jest to oddzielna sieć VLAN do zarządzania ruchem, takim jak rejestrowanie systemu / aplikacji, monitorowanie i inne wrażliwe zadania związane z zarządzaniem.</a:t>
            </a:r>
          </a:p>
          <a:p>
            <a:endParaRPr lang="pl-PL" dirty="0"/>
          </a:p>
          <a:p>
            <a:r>
              <a:rPr lang="pl-PL" dirty="0"/>
              <a:t>    Natywna sieć VLAN -</a:t>
            </a:r>
          </a:p>
          <a:p>
            <a:r>
              <a:rPr lang="pl-PL" b="0" i="0" dirty="0">
                <a:solidFill>
                  <a:srgbClr val="000000"/>
                </a:solidFill>
                <a:effectLst/>
                <a:latin typeface="Roboto"/>
              </a:rPr>
              <a:t>Natywna sieć VLAN to taka, którą akceptuje nieoznakowany ruch, gdy jest odbierany przez port </a:t>
            </a:r>
            <a:r>
              <a:rPr lang="pl-PL" b="0" i="0" dirty="0" err="1">
                <a:solidFill>
                  <a:srgbClr val="000000"/>
                </a:solidFill>
                <a:effectLst/>
                <a:latin typeface="Roboto"/>
              </a:rPr>
              <a:t>trunk</a:t>
            </a:r>
            <a:r>
              <a:rPr lang="pl-PL" b="0" i="0" dirty="0">
                <a:solidFill>
                  <a:srgbClr val="000000"/>
                </a:solidFill>
                <a:effectLst/>
                <a:latin typeface="Roboto"/>
              </a:rPr>
              <a:t>. Jest to najczęściej używane w przypadku starszych lub nieobsługiwanych urządzeń, które nie zostały oznaczone </a:t>
            </a:r>
            <a:r>
              <a:rPr lang="pl-PL" b="0" i="0" dirty="0" err="1">
                <a:solidFill>
                  <a:srgbClr val="000000"/>
                </a:solidFill>
                <a:effectLst/>
                <a:latin typeface="Roboto"/>
              </a:rPr>
              <a:t>tagami</a:t>
            </a:r>
            <a:r>
              <a:rPr lang="pl-PL" b="0" i="0" dirty="0">
                <a:solidFill>
                  <a:srgbClr val="000000"/>
                </a:solidFill>
                <a:effectLst/>
                <a:latin typeface="Roboto"/>
              </a:rPr>
              <a:t>.</a:t>
            </a:r>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8</a:t>
            </a:fld>
            <a:endParaRPr lang="pl-PL"/>
          </a:p>
        </p:txBody>
      </p:sp>
    </p:spTree>
    <p:extLst>
      <p:ext uri="{BB962C8B-B14F-4D97-AF65-F5344CB8AC3E}">
        <p14:creationId xmlns:p14="http://schemas.microsoft.com/office/powerpoint/2010/main" val="3218272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t>VLAN dynamiczny</a:t>
            </a:r>
            <a:r>
              <a:rPr lang="pl-PL" dirty="0"/>
              <a:t>- konfiguracja portów odbywa się dynamicznie. P</a:t>
            </a:r>
            <a:r>
              <a:rPr lang="pl-PL" dirty="0">
                <a:effectLst/>
                <a:latin typeface="Times New Roman" panose="02020603050405020304" pitchFamily="18" charset="0"/>
              </a:rPr>
              <a:t>rzełącznik odpytując specjalny serwer, automatycznie ustala, do jakiej sieci VLAN przypisać dany port, na przykład na podstawie adresu MAC maszyny, która rejestruje się w sieci komputerowej.</a:t>
            </a:r>
          </a:p>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t>VLAN statyczny</a:t>
            </a:r>
            <a:r>
              <a:rPr lang="pl-PL" dirty="0"/>
              <a:t>- konfigurowany jest każdy port, do którego przypisuje się konkretną sieć VLAN. </a:t>
            </a:r>
            <a:r>
              <a:rPr lang="pl-PL" dirty="0">
                <a:effectLst/>
                <a:latin typeface="Times New Roman" panose="02020603050405020304" pitchFamily="18" charset="0"/>
              </a:rPr>
              <a:t>Przynależność danego portu do sieci VLAN nie może ulec zmianie, dopóki administrator nie zmieni konfiguracji.</a:t>
            </a:r>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9</a:t>
            </a:fld>
            <a:endParaRPr lang="pl-PL"/>
          </a:p>
        </p:txBody>
      </p:sp>
    </p:spTree>
    <p:extLst>
      <p:ext uri="{BB962C8B-B14F-4D97-AF65-F5344CB8AC3E}">
        <p14:creationId xmlns:p14="http://schemas.microsoft.com/office/powerpoint/2010/main" val="33198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b="1" i="0" dirty="0">
                <a:solidFill>
                  <a:srgbClr val="5F6064"/>
                </a:solidFill>
                <a:effectLst/>
                <a:latin typeface="FSMeWeb"/>
              </a:rPr>
              <a:t>Sieci wirtualne wykorzystujące separację grup portów</a:t>
            </a:r>
          </a:p>
          <a:p>
            <a:pPr algn="l"/>
            <a:r>
              <a:rPr lang="pl-PL" b="0" i="0" dirty="0">
                <a:solidFill>
                  <a:srgbClr val="3F4042"/>
                </a:solidFill>
                <a:effectLst/>
                <a:latin typeface="FSMeWeb"/>
              </a:rPr>
              <a:t>VLAN-y wykorzystujące separację grup portów dzielą po prostu jeden fizyczny switch w kilka logicznych. </a:t>
            </a:r>
          </a:p>
          <a:p>
            <a:pPr algn="l"/>
            <a:r>
              <a:rPr lang="pl-PL" b="0" i="0" dirty="0">
                <a:solidFill>
                  <a:srgbClr val="3F4042"/>
                </a:solidFill>
                <a:effectLst/>
                <a:latin typeface="FSMeWeb"/>
              </a:rPr>
              <a:t>Aby VLAN-y mogły zostać ze sobą połączone konieczne są tu dwa kable:</a:t>
            </a:r>
          </a:p>
          <a:p>
            <a:pPr algn="l">
              <a:buFont typeface="Arial" panose="020B0604020202020204" pitchFamily="34" charset="0"/>
              <a:buChar char="•"/>
            </a:pPr>
            <a:r>
              <a:rPr lang="pl-PL" b="0" i="0" dirty="0">
                <a:solidFill>
                  <a:srgbClr val="3F4042"/>
                </a:solidFill>
                <a:effectLst/>
                <a:latin typeface="FSMeWeb"/>
              </a:rPr>
              <a:t>od </a:t>
            </a:r>
            <a:r>
              <a:rPr lang="pl-PL" b="0" i="0" dirty="0" err="1">
                <a:solidFill>
                  <a:srgbClr val="3F4042"/>
                </a:solidFill>
                <a:effectLst/>
                <a:latin typeface="FSMeWeb"/>
              </a:rPr>
              <a:t>switcha</a:t>
            </a:r>
            <a:r>
              <a:rPr lang="pl-PL" b="0" i="0" dirty="0">
                <a:solidFill>
                  <a:srgbClr val="3F4042"/>
                </a:solidFill>
                <a:effectLst/>
                <a:latin typeface="FSMeWeb"/>
              </a:rPr>
              <a:t> A port 4 do </a:t>
            </a:r>
            <a:r>
              <a:rPr lang="pl-PL" b="0" i="0" dirty="0" err="1">
                <a:solidFill>
                  <a:srgbClr val="3F4042"/>
                </a:solidFill>
                <a:effectLst/>
                <a:latin typeface="FSMeWeb"/>
              </a:rPr>
              <a:t>switcha</a:t>
            </a:r>
            <a:r>
              <a:rPr lang="pl-PL" b="0" i="0" dirty="0">
                <a:solidFill>
                  <a:srgbClr val="3F4042"/>
                </a:solidFill>
                <a:effectLst/>
                <a:latin typeface="FSMeWeb"/>
              </a:rPr>
              <a:t> B port 4 (VLAN 1)</a:t>
            </a:r>
          </a:p>
          <a:p>
            <a:pPr algn="l">
              <a:buFont typeface="Arial" panose="020B0604020202020204" pitchFamily="34" charset="0"/>
              <a:buChar char="•"/>
            </a:pPr>
            <a:r>
              <a:rPr lang="pl-PL" b="0" i="0" dirty="0">
                <a:solidFill>
                  <a:srgbClr val="3F4042"/>
                </a:solidFill>
                <a:effectLst/>
                <a:latin typeface="FSMeWeb"/>
              </a:rPr>
              <a:t>od </a:t>
            </a:r>
            <a:r>
              <a:rPr lang="pl-PL" b="0" i="0" dirty="0" err="1">
                <a:solidFill>
                  <a:srgbClr val="3F4042"/>
                </a:solidFill>
                <a:effectLst/>
                <a:latin typeface="FSMeWeb"/>
              </a:rPr>
              <a:t>switcha</a:t>
            </a:r>
            <a:r>
              <a:rPr lang="pl-PL" b="0" i="0" dirty="0">
                <a:solidFill>
                  <a:srgbClr val="3F4042"/>
                </a:solidFill>
                <a:effectLst/>
                <a:latin typeface="FSMeWeb"/>
              </a:rPr>
              <a:t> A port 8 do </a:t>
            </a:r>
            <a:r>
              <a:rPr lang="pl-PL" b="0" i="0" dirty="0" err="1">
                <a:solidFill>
                  <a:srgbClr val="3F4042"/>
                </a:solidFill>
                <a:effectLst/>
                <a:latin typeface="FSMeWeb"/>
              </a:rPr>
              <a:t>switcha</a:t>
            </a:r>
            <a:r>
              <a:rPr lang="pl-PL" b="0" i="0" dirty="0">
                <a:solidFill>
                  <a:srgbClr val="3F4042"/>
                </a:solidFill>
                <a:effectLst/>
                <a:latin typeface="FSMeWeb"/>
              </a:rPr>
              <a:t> B port 8 (VLAN 2)</a:t>
            </a:r>
          </a:p>
          <a:p>
            <a:pPr algn="l"/>
            <a:endParaRPr lang="pl-PL" b="0" i="0" dirty="0">
              <a:solidFill>
                <a:srgbClr val="3F4042"/>
              </a:solidFill>
              <a:effectLst/>
              <a:latin typeface="FSMeWeb"/>
            </a:endParaRPr>
          </a:p>
          <a:p>
            <a:pPr algn="l"/>
            <a:r>
              <a:rPr lang="pl-PL" b="1" i="0" dirty="0" err="1">
                <a:solidFill>
                  <a:srgbClr val="5F6064"/>
                </a:solidFill>
                <a:effectLst/>
                <a:latin typeface="FSMeWeb"/>
              </a:rPr>
              <a:t>Tagged</a:t>
            </a:r>
            <a:r>
              <a:rPr lang="pl-PL" b="1" i="0" dirty="0">
                <a:solidFill>
                  <a:srgbClr val="5F6064"/>
                </a:solidFill>
                <a:effectLst/>
                <a:latin typeface="FSMeWeb"/>
              </a:rPr>
              <a:t> </a:t>
            </a:r>
            <a:r>
              <a:rPr lang="pl-PL" b="1" i="0" dirty="0" err="1">
                <a:solidFill>
                  <a:srgbClr val="5F6064"/>
                </a:solidFill>
                <a:effectLst/>
                <a:latin typeface="FSMeWeb"/>
              </a:rPr>
              <a:t>VLANs</a:t>
            </a:r>
            <a:endParaRPr lang="pl-PL" b="1" i="0" dirty="0">
              <a:solidFill>
                <a:srgbClr val="5F6064"/>
              </a:solidFill>
              <a:effectLst/>
              <a:latin typeface="FSMeWeb"/>
            </a:endParaRPr>
          </a:p>
          <a:p>
            <a:pPr algn="l"/>
            <a:r>
              <a:rPr lang="pl-PL" b="0" i="0" dirty="0">
                <a:solidFill>
                  <a:srgbClr val="3F4042"/>
                </a:solidFill>
                <a:effectLst/>
                <a:latin typeface="FSMeWeb"/>
              </a:rPr>
              <a:t>Dzięki </a:t>
            </a:r>
            <a:r>
              <a:rPr lang="pl-PL" b="1" i="0" dirty="0" err="1">
                <a:solidFill>
                  <a:srgbClr val="3F4042"/>
                </a:solidFill>
                <a:effectLst/>
                <a:latin typeface="FSMeWeb"/>
              </a:rPr>
              <a:t>tagged</a:t>
            </a:r>
            <a:r>
              <a:rPr lang="pl-PL" b="1" i="0" dirty="0">
                <a:solidFill>
                  <a:srgbClr val="3F4042"/>
                </a:solidFill>
                <a:effectLst/>
                <a:latin typeface="FSMeWeb"/>
              </a:rPr>
              <a:t> </a:t>
            </a:r>
            <a:r>
              <a:rPr lang="pl-PL" b="1" i="0" dirty="0" err="1">
                <a:solidFill>
                  <a:srgbClr val="3F4042"/>
                </a:solidFill>
                <a:effectLst/>
                <a:latin typeface="FSMeWeb"/>
              </a:rPr>
              <a:t>VLANs</a:t>
            </a:r>
            <a:r>
              <a:rPr lang="pl-PL" b="0" i="0" dirty="0">
                <a:solidFill>
                  <a:srgbClr val="3F4042"/>
                </a:solidFill>
                <a:effectLst/>
                <a:latin typeface="FSMeWeb"/>
              </a:rPr>
              <a:t> komunikacja wielu VLAN-ów może przebiegać przez jeden switch, jeden port. Każda pojedyncza ramka (</a:t>
            </a:r>
            <a:r>
              <a:rPr lang="pl-PL" b="0" i="0" dirty="0" err="1">
                <a:solidFill>
                  <a:srgbClr val="3F4042"/>
                </a:solidFill>
                <a:effectLst/>
                <a:latin typeface="FSMeWeb"/>
              </a:rPr>
              <a:t>frames</a:t>
            </a:r>
            <a:r>
              <a:rPr lang="pl-PL" b="0" i="0" dirty="0">
                <a:solidFill>
                  <a:srgbClr val="3F4042"/>
                </a:solidFill>
                <a:effectLst/>
                <a:latin typeface="FSMeWeb"/>
              </a:rPr>
              <a:t>) otrzymuje </a:t>
            </a:r>
            <a:r>
              <a:rPr lang="pl-PL" b="0" i="1" dirty="0">
                <a:solidFill>
                  <a:srgbClr val="3F4042"/>
                </a:solidFill>
                <a:effectLst/>
                <a:latin typeface="FSMeWeb"/>
              </a:rPr>
              <a:t>Tag</a:t>
            </a:r>
            <a:r>
              <a:rPr lang="pl-PL" b="0" i="0" dirty="0">
                <a:solidFill>
                  <a:srgbClr val="3F4042"/>
                </a:solidFill>
                <a:effectLst/>
                <a:latin typeface="FSMeWeb"/>
              </a:rPr>
              <a:t> (</a:t>
            </a:r>
            <a:r>
              <a:rPr lang="pl-PL" b="0" i="0" dirty="0" err="1">
                <a:solidFill>
                  <a:srgbClr val="3F4042"/>
                </a:solidFill>
                <a:effectLst/>
                <a:latin typeface="FSMeWeb"/>
              </a:rPr>
              <a:t>tagowanie</a:t>
            </a:r>
            <a:r>
              <a:rPr lang="pl-PL" b="0" i="0" dirty="0">
                <a:solidFill>
                  <a:srgbClr val="3F4042"/>
                </a:solidFill>
                <a:effectLst/>
                <a:latin typeface="FSMeWeb"/>
              </a:rPr>
              <a:t>), który określa przynależność ramki do VLAN-u. Gdy w przedstawionym przykładzie oba </a:t>
            </a:r>
            <a:r>
              <a:rPr lang="pl-PL" b="0" i="0" dirty="0" err="1">
                <a:solidFill>
                  <a:srgbClr val="3F4042"/>
                </a:solidFill>
                <a:effectLst/>
                <a:latin typeface="FSMeWeb"/>
              </a:rPr>
              <a:t>switche</a:t>
            </a:r>
            <a:r>
              <a:rPr lang="pl-PL" b="0" i="0" dirty="0">
                <a:solidFill>
                  <a:srgbClr val="3F4042"/>
                </a:solidFill>
                <a:effectLst/>
                <a:latin typeface="FSMeWeb"/>
              </a:rPr>
              <a:t> wspierają </a:t>
            </a:r>
            <a:r>
              <a:rPr lang="pl-PL" b="0" i="0" dirty="0" err="1">
                <a:solidFill>
                  <a:srgbClr val="3F4042"/>
                </a:solidFill>
                <a:effectLst/>
                <a:latin typeface="FSMeWeb"/>
              </a:rPr>
              <a:t>tagowanie</a:t>
            </a:r>
            <a:r>
              <a:rPr lang="pl-PL" b="0" i="0" dirty="0">
                <a:solidFill>
                  <a:srgbClr val="3F4042"/>
                </a:solidFill>
                <a:effectLst/>
                <a:latin typeface="FSMeWeb"/>
              </a:rPr>
              <a:t> to do podłączenia konieczny jest jedynie jeden kabel.</a:t>
            </a:r>
          </a:p>
          <a:p>
            <a:pPr algn="l"/>
            <a:endParaRPr lang="pl-PL" b="0" i="0" dirty="0">
              <a:solidFill>
                <a:srgbClr val="3F4042"/>
              </a:solidFill>
              <a:effectLst/>
              <a:latin typeface="FSMeWeb"/>
            </a:endParaRPr>
          </a:p>
          <a:p>
            <a:endParaRPr lang="pl-PL" dirty="0"/>
          </a:p>
        </p:txBody>
      </p:sp>
      <p:sp>
        <p:nvSpPr>
          <p:cNvPr id="4" name="Symbol zastępczy numeru slajdu 3"/>
          <p:cNvSpPr>
            <a:spLocks noGrp="1"/>
          </p:cNvSpPr>
          <p:nvPr>
            <p:ph type="sldNum" sz="quarter" idx="5"/>
          </p:nvPr>
        </p:nvSpPr>
        <p:spPr/>
        <p:txBody>
          <a:bodyPr/>
          <a:lstStyle/>
          <a:p>
            <a:fld id="{76DEA8B2-A943-493E-9D5C-C1F6FD11BD70}" type="slidenum">
              <a:rPr lang="pl-PL" smtClean="0"/>
              <a:t>10</a:t>
            </a:fld>
            <a:endParaRPr lang="pl-PL"/>
          </a:p>
        </p:txBody>
      </p:sp>
    </p:spTree>
    <p:extLst>
      <p:ext uri="{BB962C8B-B14F-4D97-AF65-F5344CB8AC3E}">
        <p14:creationId xmlns:p14="http://schemas.microsoft.com/office/powerpoint/2010/main" val="3739878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6BBD3A-0221-4148-88DA-15A10C35377A}"/>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DFF0EB12-F491-4C2B-8A66-61CDFD8D7E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D20F86AE-F6B9-45AB-AA6D-A45A405373B6}"/>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5" name="Symbol zastępczy stopki 4">
            <a:extLst>
              <a:ext uri="{FF2B5EF4-FFF2-40B4-BE49-F238E27FC236}">
                <a16:creationId xmlns:a16="http://schemas.microsoft.com/office/drawing/2014/main" id="{4EBFE8A4-60DC-4543-BB69-1CD755F3729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A594D1D-6059-4D98-8DC3-E85F446D715B}"/>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4160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62E45F-8BDA-4495-A9D9-C0DBD30E17F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0717950D-D3F1-4C94-9BDF-A3790CC71E81}"/>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394980D-3D63-41CC-88E0-E1158BC19574}"/>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5" name="Symbol zastępczy stopki 4">
            <a:extLst>
              <a:ext uri="{FF2B5EF4-FFF2-40B4-BE49-F238E27FC236}">
                <a16:creationId xmlns:a16="http://schemas.microsoft.com/office/drawing/2014/main" id="{EFEE052C-C25D-4C1C-9278-9422575140C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92527A8-07C3-4288-B69E-FBD78FAA6FC5}"/>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182340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D28084E-53F7-4461-BC05-C8A1196FC477}"/>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63CA2ECE-1AA8-4C6E-809E-39702BD18B9F}"/>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CD8E051-FF51-4AE0-8FD0-DD50A1D4D39A}"/>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5" name="Symbol zastępczy stopki 4">
            <a:extLst>
              <a:ext uri="{FF2B5EF4-FFF2-40B4-BE49-F238E27FC236}">
                <a16:creationId xmlns:a16="http://schemas.microsoft.com/office/drawing/2014/main" id="{7B77B6C4-5C0F-440E-807E-3A3C367A1F2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88E9347-7332-4EA0-A635-D57E461B3192}"/>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153127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04FE76-A0B9-4C46-BFCA-9DD396227B9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7CD4FF3-F03E-406B-AA08-555251696D3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8C239D8-C5A5-4B70-90ED-15E2FC64FAFE}"/>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5" name="Symbol zastępczy stopki 4">
            <a:extLst>
              <a:ext uri="{FF2B5EF4-FFF2-40B4-BE49-F238E27FC236}">
                <a16:creationId xmlns:a16="http://schemas.microsoft.com/office/drawing/2014/main" id="{2F24CB5D-8058-4B04-8DFF-3A7E0BB070E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C105A03-DAF8-46D6-BE63-D3C53D0391EE}"/>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1461882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40D6F6-74A2-4F38-9617-EBD42FC3F34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F180305A-28C8-4C10-9ACE-838A0108D5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A42198A9-A67D-41A7-B629-42EF50075BC6}"/>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5" name="Symbol zastępczy stopki 4">
            <a:extLst>
              <a:ext uri="{FF2B5EF4-FFF2-40B4-BE49-F238E27FC236}">
                <a16:creationId xmlns:a16="http://schemas.microsoft.com/office/drawing/2014/main" id="{9E7C9227-7C71-4B21-A2C9-EB5854DB0D5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D9E3D03-F6E6-4E71-B4ED-10FF238A563F}"/>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80495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D5941E-BB34-4B74-9282-FB34F02B53F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8025D33C-9B27-4A21-B0E0-BD40D091B844}"/>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5FF2B06-5925-4798-85C8-4E568E22802A}"/>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B3CB96D9-F4FF-403D-9B75-9CFF2414FE4E}"/>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6" name="Symbol zastępczy stopki 5">
            <a:extLst>
              <a:ext uri="{FF2B5EF4-FFF2-40B4-BE49-F238E27FC236}">
                <a16:creationId xmlns:a16="http://schemas.microsoft.com/office/drawing/2014/main" id="{69DB8B01-1396-41DB-A659-3D7DCA0A34E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712EFDB-585A-4B43-B542-73BE6C84181A}"/>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208381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4C2BDD-D626-4235-92C9-62BB78E9523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B218A9E9-0D9D-47DB-B5D7-8E4C62FC61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E0990E6-2FE4-4B40-83D8-F57B1985032D}"/>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617F2E0-32D7-4ED9-9AD1-6083CBAB74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FC5586C0-BFF1-480D-B2E4-95DEBC46D89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FD80148A-E604-49B9-BC0E-B1711F3A57C6}"/>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8" name="Symbol zastępczy stopki 7">
            <a:extLst>
              <a:ext uri="{FF2B5EF4-FFF2-40B4-BE49-F238E27FC236}">
                <a16:creationId xmlns:a16="http://schemas.microsoft.com/office/drawing/2014/main" id="{5E05C6D4-C432-41D7-9A8A-C7F25578CD56}"/>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8436CDA4-D0DE-48D4-AF20-E7038D79B532}"/>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1597198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6622BB-210B-4DA1-AF2C-7AEAF65DB26B}"/>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0615D5EE-D7A4-4892-89F5-7164ED44001D}"/>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4" name="Symbol zastępczy stopki 3">
            <a:extLst>
              <a:ext uri="{FF2B5EF4-FFF2-40B4-BE49-F238E27FC236}">
                <a16:creationId xmlns:a16="http://schemas.microsoft.com/office/drawing/2014/main" id="{B62D031E-CB9C-47FD-9352-C236359D3C7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E460D608-0720-4579-99EA-9CB70565864A}"/>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134624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7FB6CCF2-F0DE-4B6D-8DBC-4DC46E9FFC14}"/>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3" name="Symbol zastępczy stopki 2">
            <a:extLst>
              <a:ext uri="{FF2B5EF4-FFF2-40B4-BE49-F238E27FC236}">
                <a16:creationId xmlns:a16="http://schemas.microsoft.com/office/drawing/2014/main" id="{B4D6687B-BA88-4515-AAE6-F23CC562D9C1}"/>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BB92F879-A4C4-4077-8A97-1CA8F585A686}"/>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160776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2B401CA-8080-45CC-AAA2-D4694EEE2F9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402CC9B9-629B-475A-B016-AB02E2B6C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B02A553-C6BC-47D7-923F-2C5E996C7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01C71F2-B726-4F5E-AD35-7479982AA061}"/>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6" name="Symbol zastępczy stopki 5">
            <a:extLst>
              <a:ext uri="{FF2B5EF4-FFF2-40B4-BE49-F238E27FC236}">
                <a16:creationId xmlns:a16="http://schemas.microsoft.com/office/drawing/2014/main" id="{719FBCA1-CB92-4200-938E-FE8CEA6C473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2E62625-DB4E-45C3-A7A0-42EA8B2ACFC1}"/>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3275589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FF49EF-4962-42DF-BF62-B094432AA83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7B279C4-C007-4C5E-A5CA-F701F5A78A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85C13D2F-D451-4B02-B72B-9B7B910FD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C0977CA-AC18-44EB-99C9-A9B8E0C6AB2E}"/>
              </a:ext>
            </a:extLst>
          </p:cNvPr>
          <p:cNvSpPr>
            <a:spLocks noGrp="1"/>
          </p:cNvSpPr>
          <p:nvPr>
            <p:ph type="dt" sz="half" idx="10"/>
          </p:nvPr>
        </p:nvSpPr>
        <p:spPr/>
        <p:txBody>
          <a:bodyPr/>
          <a:lstStyle/>
          <a:p>
            <a:fld id="{72D92612-6DC1-49D1-B677-6844F6115355}" type="datetimeFigureOut">
              <a:rPr lang="pl-PL" smtClean="0"/>
              <a:t>31.03.2021</a:t>
            </a:fld>
            <a:endParaRPr lang="pl-PL"/>
          </a:p>
        </p:txBody>
      </p:sp>
      <p:sp>
        <p:nvSpPr>
          <p:cNvPr id="6" name="Symbol zastępczy stopki 5">
            <a:extLst>
              <a:ext uri="{FF2B5EF4-FFF2-40B4-BE49-F238E27FC236}">
                <a16:creationId xmlns:a16="http://schemas.microsoft.com/office/drawing/2014/main" id="{876A778C-59EA-452B-AD69-871E5031A74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55A53DA-CA05-4FA8-A738-63EF8F29F52B}"/>
              </a:ext>
            </a:extLst>
          </p:cNvPr>
          <p:cNvSpPr>
            <a:spLocks noGrp="1"/>
          </p:cNvSpPr>
          <p:nvPr>
            <p:ph type="sldNum" sz="quarter" idx="12"/>
          </p:nvPr>
        </p:nvSpPr>
        <p:spPr/>
        <p:txBody>
          <a:bodyPr/>
          <a:lstStyle/>
          <a:p>
            <a:fld id="{D56F161C-C62F-4A76-856C-10A877FC3B62}" type="slidenum">
              <a:rPr lang="pl-PL" smtClean="0"/>
              <a:t>‹#›</a:t>
            </a:fld>
            <a:endParaRPr lang="pl-PL"/>
          </a:p>
        </p:txBody>
      </p:sp>
    </p:spTree>
    <p:extLst>
      <p:ext uri="{BB962C8B-B14F-4D97-AF65-F5344CB8AC3E}">
        <p14:creationId xmlns:p14="http://schemas.microsoft.com/office/powerpoint/2010/main" val="31070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C89A9183-9963-4986-9314-86C81791E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A589922C-17B9-406F-82F5-69A207F2F4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06A7D68-42E7-4930-A6A3-0B96632B4A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92612-6DC1-49D1-B677-6844F6115355}" type="datetimeFigureOut">
              <a:rPr lang="pl-PL" smtClean="0"/>
              <a:t>31.03.2021</a:t>
            </a:fld>
            <a:endParaRPr lang="pl-PL"/>
          </a:p>
        </p:txBody>
      </p:sp>
      <p:sp>
        <p:nvSpPr>
          <p:cNvPr id="5" name="Symbol zastępczy stopki 4">
            <a:extLst>
              <a:ext uri="{FF2B5EF4-FFF2-40B4-BE49-F238E27FC236}">
                <a16:creationId xmlns:a16="http://schemas.microsoft.com/office/drawing/2014/main" id="{0D8BCDE2-432A-45F5-89D2-CC41861BA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42C820E7-68BC-4B07-8C88-90C6E1AD6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F161C-C62F-4A76-856C-10A877FC3B62}" type="slidenum">
              <a:rPr lang="pl-PL" smtClean="0"/>
              <a:t>‹#›</a:t>
            </a:fld>
            <a:endParaRPr lang="pl-PL"/>
          </a:p>
        </p:txBody>
      </p:sp>
    </p:spTree>
    <p:extLst>
      <p:ext uri="{BB962C8B-B14F-4D97-AF65-F5344CB8AC3E}">
        <p14:creationId xmlns:p14="http://schemas.microsoft.com/office/powerpoint/2010/main" val="721670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3.gif"/><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5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g"/></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hyperlink" Target="https://www.educba.com/types-of-vlan/" TargetMode="External"/><Relationship Id="rId13" Type="http://schemas.openxmlformats.org/officeDocument/2006/relationships/hyperlink" Target="https://www.thomas-krenn.com/pl/wiki/Podstawowe_informacje_o_VLAN" TargetMode="External"/><Relationship Id="rId3" Type="http://schemas.openxmlformats.org/officeDocument/2006/relationships/hyperlink" Target="https://eia.pg.edu.pl/documents/1113028/0/PSI%20-%20VLAN%20i%20tunelowanie%202015.pdf" TargetMode="External"/><Relationship Id="rId7" Type="http://schemas.openxmlformats.org/officeDocument/2006/relationships/hyperlink" Target="https://www.omnisecu.com/cisco-certified-network-associate-ccna/vlan-membership-types.php" TargetMode="External"/><Relationship Id="rId12" Type="http://schemas.openxmlformats.org/officeDocument/2006/relationships/hyperlink" Target="https://community.cisco.com/t5/small-business-switches/general-vs-trunk-mode/td-p/2281870"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pl.wikipedia.org/wiki/Model_OSI" TargetMode="External"/><Relationship Id="rId11" Type="http://schemas.openxmlformats.org/officeDocument/2006/relationships/hyperlink" Target="https://innasiec.pl/konfiguracja-vlan-cisco-switch/" TargetMode="External"/><Relationship Id="rId5" Type="http://schemas.openxmlformats.org/officeDocument/2006/relationships/hyperlink" Target="https://pl.wikipedia.org/wiki/Wirtualna_sie&#263;_lokalna" TargetMode="External"/><Relationship Id="rId15" Type="http://schemas.openxmlformats.org/officeDocument/2006/relationships/hyperlink" Target="https://vpnekspert.com/dostawca-internetu-wie-jakie-strony-przegladasz-ale-mozna-to-zmienic/" TargetMode="External"/><Relationship Id="rId10" Type="http://schemas.openxmlformats.org/officeDocument/2006/relationships/hyperlink" Target="https://youtu.be/GrqX1enJ12E" TargetMode="External"/><Relationship Id="rId4" Type="http://schemas.openxmlformats.org/officeDocument/2006/relationships/hyperlink" Target="https://pasja-informatyki.pl/sieci-komputerowe/vlan-wprowadzenie/" TargetMode="External"/><Relationship Id="rId9" Type="http://schemas.openxmlformats.org/officeDocument/2006/relationships/hyperlink" Target="https://sieci.infopl.info/index.php/rodzaje/lan/rodzajevlan" TargetMode="External"/><Relationship Id="rId14" Type="http://schemas.openxmlformats.org/officeDocument/2006/relationships/hyperlink" Target="http://home.agh.edu.pl/~pmarynow/pliki/sieci2019/Tunelowanie.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tło">
            <a:extLst>
              <a:ext uri="{FF2B5EF4-FFF2-40B4-BE49-F238E27FC236}">
                <a16:creationId xmlns:a16="http://schemas.microsoft.com/office/drawing/2014/main" id="{F1C1142C-1078-4B5C-8B8D-7B4214F06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9" name="przeźroczyste">
            <a:extLst>
              <a:ext uri="{FF2B5EF4-FFF2-40B4-BE49-F238E27FC236}">
                <a16:creationId xmlns:a16="http://schemas.microsoft.com/office/drawing/2014/main" id="{857311BA-4DD0-4D5A-ADBD-62F23DFDE16A}"/>
              </a:ext>
            </a:extLst>
          </p:cNvPr>
          <p:cNvSpPr/>
          <p:nvPr/>
        </p:nvSpPr>
        <p:spPr>
          <a:xfrm>
            <a:off x="0" y="-381000"/>
            <a:ext cx="12192000" cy="7620000"/>
          </a:xfrm>
          <a:prstGeom prst="rect">
            <a:avLst/>
          </a:prstGeom>
          <a:solidFill>
            <a:srgbClr val="0D0D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7" name="Linia">
            <a:extLst>
              <a:ext uri="{FF2B5EF4-FFF2-40B4-BE49-F238E27FC236}">
                <a16:creationId xmlns:a16="http://schemas.microsoft.com/office/drawing/2014/main" id="{9A6F34AD-83B2-4FBB-AB65-8A4EB0BAE9D7}"/>
              </a:ext>
            </a:extLst>
          </p:cNvPr>
          <p:cNvCxnSpPr>
            <a:cxnSpLocks/>
          </p:cNvCxnSpPr>
          <p:nvPr/>
        </p:nvCxnSpPr>
        <p:spPr>
          <a:xfrm>
            <a:off x="2176530" y="4515334"/>
            <a:ext cx="7838940" cy="0"/>
          </a:xfrm>
          <a:prstGeom prst="line">
            <a:avLst/>
          </a:prstGeom>
          <a:ln>
            <a:solidFill>
              <a:schemeClr val="bg1"/>
            </a:solidFill>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5" name="Autor">
            <a:extLst>
              <a:ext uri="{FF2B5EF4-FFF2-40B4-BE49-F238E27FC236}">
                <a16:creationId xmlns:a16="http://schemas.microsoft.com/office/drawing/2014/main" id="{5FAD40A5-D4C8-4D60-939E-14745CA00A1B}"/>
              </a:ext>
            </a:extLst>
          </p:cNvPr>
          <p:cNvSpPr txBox="1"/>
          <p:nvPr/>
        </p:nvSpPr>
        <p:spPr>
          <a:xfrm>
            <a:off x="3314163" y="4583162"/>
            <a:ext cx="5563674"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l-PL" sz="2800" dirty="0">
                <a:solidFill>
                  <a:schemeClr val="bg1"/>
                </a:solidFill>
              </a:rPr>
              <a:t>Paweł Pasternak 2Ib</a:t>
            </a:r>
          </a:p>
        </p:txBody>
      </p:sp>
      <p:sp>
        <p:nvSpPr>
          <p:cNvPr id="4" name="Tytuł">
            <a:extLst>
              <a:ext uri="{FF2B5EF4-FFF2-40B4-BE49-F238E27FC236}">
                <a16:creationId xmlns:a16="http://schemas.microsoft.com/office/drawing/2014/main" id="{82A30841-5603-467B-840C-38579D73DE2C}"/>
              </a:ext>
            </a:extLst>
          </p:cNvPr>
          <p:cNvSpPr txBox="1"/>
          <p:nvPr/>
        </p:nvSpPr>
        <p:spPr>
          <a:xfrm>
            <a:off x="2176530" y="2274838"/>
            <a:ext cx="7838940" cy="23083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l-PL" sz="7200" dirty="0">
                <a:solidFill>
                  <a:schemeClr val="bg1"/>
                </a:solidFill>
                <a:latin typeface="+mj-lt"/>
              </a:rPr>
              <a:t>SIECI WIRTUALNE</a:t>
            </a:r>
          </a:p>
        </p:txBody>
      </p:sp>
    </p:spTree>
    <p:extLst>
      <p:ext uri="{BB962C8B-B14F-4D97-AF65-F5344CB8AC3E}">
        <p14:creationId xmlns:p14="http://schemas.microsoft.com/office/powerpoint/2010/main" val="3387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a:extLst>
              <a:ext uri="{FF2B5EF4-FFF2-40B4-BE49-F238E27FC236}">
                <a16:creationId xmlns:a16="http://schemas.microsoft.com/office/drawing/2014/main" id="{8D825257-1338-4C76-9BF3-B7BCDFC13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614" y="-1952"/>
            <a:ext cx="10967386" cy="6858478"/>
          </a:xfrm>
          <a:prstGeom prst="rect">
            <a:avLst/>
          </a:prstGeom>
          <a:noFill/>
          <a:extLst>
            <a:ext uri="{909E8E84-426E-40DD-AFC4-6F175D3DCCD1}">
              <a14:hiddenFill xmlns:a14="http://schemas.microsoft.com/office/drawing/2010/main">
                <a:solidFill>
                  <a:srgbClr val="FFFFFF"/>
                </a:solidFill>
              </a14:hiddenFill>
            </a:ext>
          </a:extLst>
        </p:spPr>
      </p:pic>
      <p:sp>
        <p:nvSpPr>
          <p:cNvPr id="15" name="biel">
            <a:extLst>
              <a:ext uri="{FF2B5EF4-FFF2-40B4-BE49-F238E27FC236}">
                <a16:creationId xmlns:a16="http://schemas.microsoft.com/office/drawing/2014/main" id="{43AE9A31-4B4B-4706-B1A5-8D6D801022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076" name="untagged">
            <a:extLst>
              <a:ext uri="{FF2B5EF4-FFF2-40B4-BE49-F238E27FC236}">
                <a16:creationId xmlns:a16="http://schemas.microsoft.com/office/drawing/2014/main" id="{20DEFF6C-2346-489F-9C73-696375140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901" y="1503650"/>
            <a:ext cx="5324475" cy="22574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tagged">
            <a:extLst>
              <a:ext uri="{FF2B5EF4-FFF2-40B4-BE49-F238E27FC236}">
                <a16:creationId xmlns:a16="http://schemas.microsoft.com/office/drawing/2014/main" id="{C06B00D6-D9C4-45AB-BB7F-C45937215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2902" y="4375438"/>
            <a:ext cx="5324475" cy="22574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przeźroczyste">
            <a:extLst>
              <a:ext uri="{FF2B5EF4-FFF2-40B4-BE49-F238E27FC236}">
                <a16:creationId xmlns:a16="http://schemas.microsoft.com/office/drawing/2014/main" id="{E4FAEC7B-BD24-4CFC-96AA-EBD3DFD1EBD0}"/>
              </a:ext>
            </a:extLst>
          </p:cNvPr>
          <p:cNvGrpSpPr/>
          <p:nvPr/>
        </p:nvGrpSpPr>
        <p:grpSpPr>
          <a:xfrm flipH="1" flipV="1">
            <a:off x="614178" y="-1952"/>
            <a:ext cx="7416349" cy="6858478"/>
            <a:chOff x="4227919" y="10"/>
            <a:chExt cx="7332133" cy="6858478"/>
          </a:xfrm>
          <a:solidFill>
            <a:srgbClr val="000000">
              <a:alpha val="69804"/>
            </a:srgbClr>
          </a:solidFill>
        </p:grpSpPr>
        <p:sp>
          <p:nvSpPr>
            <p:cNvPr id="4" name="Trójkąt prostokątny 3">
              <a:extLst>
                <a:ext uri="{FF2B5EF4-FFF2-40B4-BE49-F238E27FC236}">
                  <a16:creationId xmlns:a16="http://schemas.microsoft.com/office/drawing/2014/main" id="{BFA9E61A-5DD7-41F3-AFBA-E8008790414B}"/>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5" name="Prostokąt 4">
              <a:extLst>
                <a:ext uri="{FF2B5EF4-FFF2-40B4-BE49-F238E27FC236}">
                  <a16:creationId xmlns:a16="http://schemas.microsoft.com/office/drawing/2014/main" id="{81865EB1-9392-4D70-AC07-CE2F54E3DC0B}"/>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czarne">
            <a:extLst>
              <a:ext uri="{FF2B5EF4-FFF2-40B4-BE49-F238E27FC236}">
                <a16:creationId xmlns:a16="http://schemas.microsoft.com/office/drawing/2014/main" id="{E2C0E8A1-F54D-4613-8D07-B164F57EBA65}"/>
              </a:ext>
            </a:extLst>
          </p:cNvPr>
          <p:cNvGrpSpPr/>
          <p:nvPr/>
        </p:nvGrpSpPr>
        <p:grpSpPr>
          <a:xfrm flipH="1" flipV="1">
            <a:off x="1" y="-3416"/>
            <a:ext cx="7416348" cy="6861406"/>
            <a:chOff x="4227919" y="10"/>
            <a:chExt cx="7332133" cy="6861406"/>
          </a:xfrm>
        </p:grpSpPr>
        <p:sp>
          <p:nvSpPr>
            <p:cNvPr id="7" name="Trójkąt prostokątny 6">
              <a:extLst>
                <a:ext uri="{FF2B5EF4-FFF2-40B4-BE49-F238E27FC236}">
                  <a16:creationId xmlns:a16="http://schemas.microsoft.com/office/drawing/2014/main" id="{70E8EFDC-14C9-4146-BDD0-2E5C4CDC7935}"/>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CC54D55C-C324-467E-90E7-69D39B2B8AA2}"/>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9" name="Tytuł 3">
            <a:extLst>
              <a:ext uri="{FF2B5EF4-FFF2-40B4-BE49-F238E27FC236}">
                <a16:creationId xmlns:a16="http://schemas.microsoft.com/office/drawing/2014/main" id="{7F0602CA-73A3-4604-AABD-D91D23978F25}"/>
              </a:ext>
            </a:extLst>
          </p:cNvPr>
          <p:cNvSpPr txBox="1">
            <a:spLocks/>
          </p:cNvSpPr>
          <p:nvPr/>
        </p:nvSpPr>
        <p:spPr>
          <a:xfrm>
            <a:off x="453300" y="695106"/>
            <a:ext cx="5642700" cy="19372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4900" dirty="0">
                <a:solidFill>
                  <a:schemeClr val="bg1"/>
                </a:solidFill>
              </a:rPr>
              <a:t>Rodzaje sieci wirtualnych</a:t>
            </a:r>
          </a:p>
        </p:txBody>
      </p:sp>
      <p:sp>
        <p:nvSpPr>
          <p:cNvPr id="10" name="Symbol zastępczy zawartości 4">
            <a:extLst>
              <a:ext uri="{FF2B5EF4-FFF2-40B4-BE49-F238E27FC236}">
                <a16:creationId xmlns:a16="http://schemas.microsoft.com/office/drawing/2014/main" id="{7D38AA25-895B-49A9-8EA6-40B99140452D}"/>
              </a:ext>
            </a:extLst>
          </p:cNvPr>
          <p:cNvSpPr txBox="1">
            <a:spLocks/>
          </p:cNvSpPr>
          <p:nvPr/>
        </p:nvSpPr>
        <p:spPr>
          <a:xfrm>
            <a:off x="453300" y="2963972"/>
            <a:ext cx="4981387" cy="319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pl-PL" dirty="0">
                <a:solidFill>
                  <a:schemeClr val="bg1"/>
                </a:solidFill>
              </a:rPr>
              <a:t>Wykorzystujące separacje portów (bez znakowania)</a:t>
            </a:r>
          </a:p>
          <a:p>
            <a:pPr>
              <a:lnSpc>
                <a:spcPct val="100000"/>
              </a:lnSpc>
            </a:pPr>
            <a:r>
              <a:rPr lang="pl-PL" dirty="0">
                <a:solidFill>
                  <a:schemeClr val="bg1"/>
                </a:solidFill>
              </a:rPr>
              <a:t>Wykorzystujące znakowanie ramek (</a:t>
            </a:r>
            <a:r>
              <a:rPr lang="pl-PL" dirty="0" err="1">
                <a:solidFill>
                  <a:schemeClr val="bg1"/>
                </a:solidFill>
              </a:rPr>
              <a:t>tagged</a:t>
            </a:r>
            <a:r>
              <a:rPr lang="pl-PL" dirty="0">
                <a:solidFill>
                  <a:schemeClr val="bg1"/>
                </a:solidFill>
              </a:rPr>
              <a:t> </a:t>
            </a:r>
            <a:r>
              <a:rPr lang="pl-PL" dirty="0" err="1">
                <a:solidFill>
                  <a:schemeClr val="bg1"/>
                </a:solidFill>
              </a:rPr>
              <a:t>VLANs</a:t>
            </a:r>
            <a:r>
              <a:rPr lang="pl-PL" dirty="0">
                <a:solidFill>
                  <a:schemeClr val="bg1"/>
                </a:solidFill>
              </a:rPr>
              <a:t>)</a:t>
            </a:r>
          </a:p>
        </p:txBody>
      </p:sp>
    </p:spTree>
    <p:extLst>
      <p:ext uri="{BB962C8B-B14F-4D97-AF65-F5344CB8AC3E}">
        <p14:creationId xmlns:p14="http://schemas.microsoft.com/office/powerpoint/2010/main" val="38680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fade">
                                      <p:cBhvr>
                                        <p:cTn id="26" dur="500"/>
                                        <p:tgtEl>
                                          <p:spTgt spid="3076"/>
                                        </p:tgtEl>
                                      </p:cBhvr>
                                    </p:animEffect>
                                  </p:childTnLst>
                                </p:cTn>
                              </p:par>
                              <p:par>
                                <p:cTn id="27" presetID="10" presetClass="entr" presetSubtype="0" fill="hold" nodeType="withEffect">
                                  <p:stCondLst>
                                    <p:cond delay="0"/>
                                  </p:stCondLst>
                                  <p:childTnLst>
                                    <p:set>
                                      <p:cBhvr>
                                        <p:cTn id="28" dur="1" fill="hold">
                                          <p:stCondLst>
                                            <p:cond delay="0"/>
                                          </p:stCondLst>
                                        </p:cTn>
                                        <p:tgtEl>
                                          <p:spTgt spid="3080"/>
                                        </p:tgtEl>
                                        <p:attrNameLst>
                                          <p:attrName>style.visibility</p:attrName>
                                        </p:attrNameLst>
                                      </p:cBhvr>
                                      <p:to>
                                        <p:strVal val="visible"/>
                                      </p:to>
                                    </p:set>
                                    <p:animEffect transition="in" filter="fade">
                                      <p:cBhvr>
                                        <p:cTn id="29"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ło" descr="Obraz zawierający tekst, biblioteka, scena, pomieszczenie&#10;&#10;Opis wygenerowany automatycznie">
            <a:extLst>
              <a:ext uri="{FF2B5EF4-FFF2-40B4-BE49-F238E27FC236}">
                <a16:creationId xmlns:a16="http://schemas.microsoft.com/office/drawing/2014/main" id="{73FCAED9-0A89-44E3-A41A-81970377C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
            <a:ext cx="9083444" cy="6858000"/>
          </a:xfrm>
          <a:prstGeom prst="rect">
            <a:avLst/>
          </a:prstGeom>
        </p:spPr>
      </p:pic>
      <p:grpSp>
        <p:nvGrpSpPr>
          <p:cNvPr id="10" name="przeźroczyste">
            <a:extLst>
              <a:ext uri="{FF2B5EF4-FFF2-40B4-BE49-F238E27FC236}">
                <a16:creationId xmlns:a16="http://schemas.microsoft.com/office/drawing/2014/main" id="{D2F72FCB-CD8C-4B94-A0CB-A96B29A544DE}"/>
              </a:ext>
            </a:extLst>
          </p:cNvPr>
          <p:cNvGrpSpPr/>
          <p:nvPr/>
        </p:nvGrpSpPr>
        <p:grpSpPr>
          <a:xfrm flipV="1">
            <a:off x="3913901" y="0"/>
            <a:ext cx="7416348" cy="6858000"/>
            <a:chOff x="4227920" y="0"/>
            <a:chExt cx="7332132" cy="6858000"/>
          </a:xfrm>
          <a:solidFill>
            <a:schemeClr val="bg1">
              <a:alpha val="69804"/>
            </a:schemeClr>
          </a:solidFill>
        </p:grpSpPr>
        <p:sp>
          <p:nvSpPr>
            <p:cNvPr id="11" name="Trójkąt prostokątny 10">
              <a:extLst>
                <a:ext uri="{FF2B5EF4-FFF2-40B4-BE49-F238E27FC236}">
                  <a16:creationId xmlns:a16="http://schemas.microsoft.com/office/drawing/2014/main" id="{230D885A-D818-46ED-8E5B-037319DC4CCF}"/>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A4601676-9E57-46C7-9DA1-BDC288316984}"/>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13" name="białe">
            <a:extLst>
              <a:ext uri="{FF2B5EF4-FFF2-40B4-BE49-F238E27FC236}">
                <a16:creationId xmlns:a16="http://schemas.microsoft.com/office/drawing/2014/main" id="{8CE086A1-9079-43C6-ACF8-D3591A3B23E5}"/>
              </a:ext>
            </a:extLst>
          </p:cNvPr>
          <p:cNvGrpSpPr/>
          <p:nvPr/>
        </p:nvGrpSpPr>
        <p:grpSpPr>
          <a:xfrm flipV="1">
            <a:off x="4786744" y="0"/>
            <a:ext cx="7405256" cy="6858000"/>
            <a:chOff x="4238886" y="0"/>
            <a:chExt cx="7321166" cy="6858000"/>
          </a:xfrm>
          <a:solidFill>
            <a:schemeClr val="bg1"/>
          </a:solidFill>
        </p:grpSpPr>
        <p:sp>
          <p:nvSpPr>
            <p:cNvPr id="14" name="Trójkąt prostokątny 13">
              <a:extLst>
                <a:ext uri="{FF2B5EF4-FFF2-40B4-BE49-F238E27FC236}">
                  <a16:creationId xmlns:a16="http://schemas.microsoft.com/office/drawing/2014/main" id="{9B355181-5AAA-4D27-8E23-5B669E8A5404}"/>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15" name="Prostokąt 14">
              <a:extLst>
                <a:ext uri="{FF2B5EF4-FFF2-40B4-BE49-F238E27FC236}">
                  <a16:creationId xmlns:a16="http://schemas.microsoft.com/office/drawing/2014/main" id="{22F5B322-7434-41DF-B247-F56355064756}"/>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grpSp>
        <p:nvGrpSpPr>
          <p:cNvPr id="21" name="przeźroczyste" hidden="1">
            <a:extLst>
              <a:ext uri="{FF2B5EF4-FFF2-40B4-BE49-F238E27FC236}">
                <a16:creationId xmlns:a16="http://schemas.microsoft.com/office/drawing/2014/main" id="{D666EDD6-58AE-436E-B43C-3CEC6428DD4D}"/>
              </a:ext>
            </a:extLst>
          </p:cNvPr>
          <p:cNvGrpSpPr/>
          <p:nvPr/>
        </p:nvGrpSpPr>
        <p:grpSpPr>
          <a:xfrm flipH="1" flipV="1">
            <a:off x="614178" y="-1952"/>
            <a:ext cx="7416349" cy="6858478"/>
            <a:chOff x="4227919" y="10"/>
            <a:chExt cx="7332133" cy="6858478"/>
          </a:xfrm>
          <a:solidFill>
            <a:srgbClr val="000000">
              <a:alpha val="69804"/>
            </a:srgbClr>
          </a:solidFill>
        </p:grpSpPr>
        <p:sp>
          <p:nvSpPr>
            <p:cNvPr id="22" name="Trójkąt prostokątny 21">
              <a:extLst>
                <a:ext uri="{FF2B5EF4-FFF2-40B4-BE49-F238E27FC236}">
                  <a16:creationId xmlns:a16="http://schemas.microsoft.com/office/drawing/2014/main" id="{CB680AB9-2CCA-4CC4-B9DA-DF753EE8E3CA}"/>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23" name="Prostokąt 22">
              <a:extLst>
                <a:ext uri="{FF2B5EF4-FFF2-40B4-BE49-F238E27FC236}">
                  <a16:creationId xmlns:a16="http://schemas.microsoft.com/office/drawing/2014/main" id="{E776AC15-D5E7-450D-A1DB-D6DF2025CCFC}"/>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18" name="czarne" hidden="1">
            <a:extLst>
              <a:ext uri="{FF2B5EF4-FFF2-40B4-BE49-F238E27FC236}">
                <a16:creationId xmlns:a16="http://schemas.microsoft.com/office/drawing/2014/main" id="{63FBCAF4-7E6B-48A8-899E-29C4583275DE}"/>
              </a:ext>
            </a:extLst>
          </p:cNvPr>
          <p:cNvGrpSpPr/>
          <p:nvPr/>
        </p:nvGrpSpPr>
        <p:grpSpPr>
          <a:xfrm flipH="1" flipV="1">
            <a:off x="1" y="-3416"/>
            <a:ext cx="7416348" cy="6861406"/>
            <a:chOff x="4227919" y="10"/>
            <a:chExt cx="7332133" cy="6861406"/>
          </a:xfrm>
        </p:grpSpPr>
        <p:sp>
          <p:nvSpPr>
            <p:cNvPr id="19" name="Trójkąt prostokątny 18">
              <a:extLst>
                <a:ext uri="{FF2B5EF4-FFF2-40B4-BE49-F238E27FC236}">
                  <a16:creationId xmlns:a16="http://schemas.microsoft.com/office/drawing/2014/main" id="{CADD0F0E-51EC-490C-A315-620A68F38D89}"/>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20" name="Prostokąt 19">
              <a:extLst>
                <a:ext uri="{FF2B5EF4-FFF2-40B4-BE49-F238E27FC236}">
                  <a16:creationId xmlns:a16="http://schemas.microsoft.com/office/drawing/2014/main" id="{13BEABEC-CDDA-4D86-BD9D-63629FA433CC}"/>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24" name="pole tekstowe 23" hidden="1">
            <a:extLst>
              <a:ext uri="{FF2B5EF4-FFF2-40B4-BE49-F238E27FC236}">
                <a16:creationId xmlns:a16="http://schemas.microsoft.com/office/drawing/2014/main" id="{7B357EE0-A550-4A16-A605-EC23A65B0FD7}"/>
              </a:ext>
            </a:extLst>
          </p:cNvPr>
          <p:cNvSpPr txBox="1"/>
          <p:nvPr/>
        </p:nvSpPr>
        <p:spPr>
          <a:xfrm>
            <a:off x="540751" y="1721277"/>
            <a:ext cx="6096000" cy="1569660"/>
          </a:xfrm>
          <a:prstGeom prst="rect">
            <a:avLst/>
          </a:prstGeom>
          <a:noFill/>
        </p:spPr>
        <p:txBody>
          <a:bodyPr wrap="square">
            <a:spAutoFit/>
          </a:bodyPr>
          <a:lstStyle/>
          <a:p>
            <a:pPr>
              <a:lnSpc>
                <a:spcPct val="100000"/>
              </a:lnSpc>
            </a:pPr>
            <a:r>
              <a:rPr lang="pl-PL" sz="4800" dirty="0">
                <a:solidFill>
                  <a:schemeClr val="bg1"/>
                </a:solidFill>
                <a:latin typeface="+mj-lt"/>
              </a:rPr>
              <a:t>Wyjaśnienia terminów</a:t>
            </a:r>
          </a:p>
        </p:txBody>
      </p:sp>
      <p:sp>
        <p:nvSpPr>
          <p:cNvPr id="25" name="Symbol zastępczy tekstu 2" hidden="1">
            <a:extLst>
              <a:ext uri="{FF2B5EF4-FFF2-40B4-BE49-F238E27FC236}">
                <a16:creationId xmlns:a16="http://schemas.microsoft.com/office/drawing/2014/main" id="{3B3BDA5E-5CB0-410E-B3A9-DC51AA3F2526}"/>
              </a:ext>
            </a:extLst>
          </p:cNvPr>
          <p:cNvSpPr txBox="1">
            <a:spLocks/>
          </p:cNvSpPr>
          <p:nvPr/>
        </p:nvSpPr>
        <p:spPr>
          <a:xfrm>
            <a:off x="540751" y="3747172"/>
            <a:ext cx="3868300" cy="1393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A tu obok jedna </a:t>
            </a:r>
            <a:br>
              <a:rPr lang="pl-PL" dirty="0">
                <a:solidFill>
                  <a:schemeClr val="bg1"/>
                </a:solidFill>
              </a:rPr>
            </a:br>
            <a:r>
              <a:rPr lang="pl-PL" dirty="0">
                <a:solidFill>
                  <a:schemeClr val="bg1"/>
                </a:solidFill>
              </a:rPr>
              <a:t>z ładniejszych bibliotek na całym świecie.</a:t>
            </a:r>
          </a:p>
        </p:txBody>
      </p:sp>
      <p:sp>
        <p:nvSpPr>
          <p:cNvPr id="29" name="Symbol zastępczy zawartości 4">
            <a:extLst>
              <a:ext uri="{FF2B5EF4-FFF2-40B4-BE49-F238E27FC236}">
                <a16:creationId xmlns:a16="http://schemas.microsoft.com/office/drawing/2014/main" id="{73AF8D51-33ED-472E-8EAC-1A44C9C2F089}"/>
              </a:ext>
            </a:extLst>
          </p:cNvPr>
          <p:cNvSpPr txBox="1">
            <a:spLocks/>
          </p:cNvSpPr>
          <p:nvPr/>
        </p:nvSpPr>
        <p:spPr>
          <a:xfrm>
            <a:off x="6814083" y="3573885"/>
            <a:ext cx="5152899" cy="1179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pl-PL" dirty="0"/>
              <a:t>A tu obok jedna z ładniejszych bibliotek na całym świecie.</a:t>
            </a:r>
          </a:p>
          <a:p>
            <a:pPr marL="0" indent="0" algn="r">
              <a:lnSpc>
                <a:spcPct val="100000"/>
              </a:lnSpc>
              <a:buNone/>
            </a:pPr>
            <a:endParaRPr lang="pl-PL" dirty="0"/>
          </a:p>
        </p:txBody>
      </p:sp>
      <p:sp>
        <p:nvSpPr>
          <p:cNvPr id="30" name="Tytuł (2)">
            <a:extLst>
              <a:ext uri="{FF2B5EF4-FFF2-40B4-BE49-F238E27FC236}">
                <a16:creationId xmlns:a16="http://schemas.microsoft.com/office/drawing/2014/main" id="{55530092-DFE1-4FC1-A8B4-4D293FB02A77}"/>
              </a:ext>
            </a:extLst>
          </p:cNvPr>
          <p:cNvSpPr txBox="1">
            <a:spLocks/>
          </p:cNvSpPr>
          <p:nvPr/>
        </p:nvSpPr>
        <p:spPr>
          <a:xfrm>
            <a:off x="6616433" y="1708146"/>
            <a:ext cx="5266155" cy="1575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l-PL" dirty="0"/>
              <a:t>Wyjaśnienia terminów</a:t>
            </a:r>
            <a:endParaRPr lang="pl-PL" sz="4800" dirty="0">
              <a:effectLst/>
            </a:endParaRPr>
          </a:p>
        </p:txBody>
      </p:sp>
    </p:spTree>
    <p:extLst>
      <p:ext uri="{BB962C8B-B14F-4D97-AF65-F5344CB8AC3E}">
        <p14:creationId xmlns:p14="http://schemas.microsoft.com/office/powerpoint/2010/main" val="390188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additive="base">
                                        <p:cTn id="12"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1+#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1+#ppt_w/2"/>
                                          </p:val>
                                        </p:tav>
                                        <p:tav tm="100000">
                                          <p:val>
                                            <p:strVal val="#ppt_x"/>
                                          </p:val>
                                        </p:tav>
                                      </p:tavLst>
                                    </p:anim>
                                    <p:anim calcmode="lin" valueType="num">
                                      <p:cBhvr additive="base">
                                        <p:cTn id="2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build="p"/>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descr="Obraz zawierający tekst, biblioteka, scena, pomieszczenie&#10;&#10;Opis wygenerowany automatycznie">
            <a:extLst>
              <a:ext uri="{FF2B5EF4-FFF2-40B4-BE49-F238E27FC236}">
                <a16:creationId xmlns:a16="http://schemas.microsoft.com/office/drawing/2014/main" id="{E1162652-FF1F-4F3E-BC62-36D49E412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556" y="0"/>
            <a:ext cx="9083444" cy="6858000"/>
          </a:xfrm>
          <a:prstGeom prst="rect">
            <a:avLst/>
          </a:prstGeom>
        </p:spPr>
      </p:pic>
      <p:grpSp>
        <p:nvGrpSpPr>
          <p:cNvPr id="14" name="przeźroczyste">
            <a:extLst>
              <a:ext uri="{FF2B5EF4-FFF2-40B4-BE49-F238E27FC236}">
                <a16:creationId xmlns:a16="http://schemas.microsoft.com/office/drawing/2014/main" id="{1109A995-976D-4A5B-BCF5-31D1FAA59E11}"/>
              </a:ext>
            </a:extLst>
          </p:cNvPr>
          <p:cNvGrpSpPr/>
          <p:nvPr/>
        </p:nvGrpSpPr>
        <p:grpSpPr>
          <a:xfrm flipH="1" flipV="1">
            <a:off x="614178" y="-1952"/>
            <a:ext cx="7416349" cy="6858478"/>
            <a:chOff x="4227919" y="10"/>
            <a:chExt cx="7332133" cy="6858478"/>
          </a:xfrm>
          <a:solidFill>
            <a:srgbClr val="000000">
              <a:alpha val="69804"/>
            </a:srgbClr>
          </a:solidFill>
        </p:grpSpPr>
        <p:sp>
          <p:nvSpPr>
            <p:cNvPr id="15" name="Trójkąt prostokątny 14">
              <a:extLst>
                <a:ext uri="{FF2B5EF4-FFF2-40B4-BE49-F238E27FC236}">
                  <a16:creationId xmlns:a16="http://schemas.microsoft.com/office/drawing/2014/main" id="{36E9C13E-94D7-490B-9B36-CE2E9BF583A3}"/>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16" name="Prostokąt 15">
              <a:extLst>
                <a:ext uri="{FF2B5EF4-FFF2-40B4-BE49-F238E27FC236}">
                  <a16:creationId xmlns:a16="http://schemas.microsoft.com/office/drawing/2014/main" id="{524682CD-BBAC-4ED0-8841-4AC633F7B6D6}"/>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11" name="czarne">
            <a:extLst>
              <a:ext uri="{FF2B5EF4-FFF2-40B4-BE49-F238E27FC236}">
                <a16:creationId xmlns:a16="http://schemas.microsoft.com/office/drawing/2014/main" id="{0D45C04B-4FBF-44A0-9FEB-092BCF8E4375}"/>
              </a:ext>
            </a:extLst>
          </p:cNvPr>
          <p:cNvGrpSpPr/>
          <p:nvPr/>
        </p:nvGrpSpPr>
        <p:grpSpPr>
          <a:xfrm flipH="1" flipV="1">
            <a:off x="1" y="-3416"/>
            <a:ext cx="7416348" cy="6861406"/>
            <a:chOff x="4227919" y="10"/>
            <a:chExt cx="7332133" cy="6861406"/>
          </a:xfrm>
        </p:grpSpPr>
        <p:sp>
          <p:nvSpPr>
            <p:cNvPr id="12" name="Trójkąt prostokątny 11">
              <a:extLst>
                <a:ext uri="{FF2B5EF4-FFF2-40B4-BE49-F238E27FC236}">
                  <a16:creationId xmlns:a16="http://schemas.microsoft.com/office/drawing/2014/main" id="{B63B24EB-167E-4EB2-8905-62E6E54E4AB6}"/>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6D063500-C317-4309-A887-BFF46A9E217A}"/>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17" name="pole tekstowe 16">
            <a:extLst>
              <a:ext uri="{FF2B5EF4-FFF2-40B4-BE49-F238E27FC236}">
                <a16:creationId xmlns:a16="http://schemas.microsoft.com/office/drawing/2014/main" id="{31EF80B2-C800-4D8B-A8B4-1BC6ED7B57AE}"/>
              </a:ext>
            </a:extLst>
          </p:cNvPr>
          <p:cNvSpPr txBox="1"/>
          <p:nvPr/>
        </p:nvSpPr>
        <p:spPr>
          <a:xfrm>
            <a:off x="614178" y="596576"/>
            <a:ext cx="5871963" cy="2308324"/>
          </a:xfrm>
          <a:prstGeom prst="rect">
            <a:avLst/>
          </a:prstGeom>
          <a:noFill/>
        </p:spPr>
        <p:txBody>
          <a:bodyPr wrap="square">
            <a:spAutoFit/>
          </a:bodyPr>
          <a:lstStyle/>
          <a:p>
            <a:pPr>
              <a:lnSpc>
                <a:spcPct val="100000"/>
              </a:lnSpc>
            </a:pPr>
            <a:r>
              <a:rPr lang="pl-PL" sz="4800" dirty="0" err="1">
                <a:solidFill>
                  <a:schemeClr val="bg1"/>
                </a:solidFill>
                <a:latin typeface="+mj-lt"/>
              </a:rPr>
              <a:t>Frame</a:t>
            </a:r>
            <a:r>
              <a:rPr lang="pl-PL" sz="4800" dirty="0">
                <a:solidFill>
                  <a:schemeClr val="bg1"/>
                </a:solidFill>
                <a:latin typeface="+mj-lt"/>
              </a:rPr>
              <a:t> </a:t>
            </a:r>
            <a:r>
              <a:rPr lang="pl-PL" sz="4800" dirty="0" err="1">
                <a:solidFill>
                  <a:schemeClr val="bg1"/>
                </a:solidFill>
                <a:latin typeface="+mj-lt"/>
              </a:rPr>
              <a:t>Tagging</a:t>
            </a:r>
            <a:r>
              <a:rPr lang="pl-PL" sz="4800" dirty="0">
                <a:solidFill>
                  <a:schemeClr val="bg1"/>
                </a:solidFill>
                <a:latin typeface="+mj-lt"/>
              </a:rPr>
              <a:t> / Oznaczanie Ramek</a:t>
            </a:r>
          </a:p>
        </p:txBody>
      </p:sp>
      <p:sp>
        <p:nvSpPr>
          <p:cNvPr id="18" name="Symbol zastępczy tekstu 2">
            <a:extLst>
              <a:ext uri="{FF2B5EF4-FFF2-40B4-BE49-F238E27FC236}">
                <a16:creationId xmlns:a16="http://schemas.microsoft.com/office/drawing/2014/main" id="{65A74523-3B20-4923-BEA1-7FC48F28ECA1}"/>
              </a:ext>
            </a:extLst>
          </p:cNvPr>
          <p:cNvSpPr txBox="1">
            <a:spLocks/>
          </p:cNvSpPr>
          <p:nvPr/>
        </p:nvSpPr>
        <p:spPr>
          <a:xfrm>
            <a:off x="614178" y="2973725"/>
            <a:ext cx="3868300" cy="27639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Oznaczanie ramek sieciowych polega na dodawaniu do ramki 12-bitowej liczby identyfikującej sieć VLAN nadawcy.</a:t>
            </a:r>
          </a:p>
        </p:txBody>
      </p:sp>
    </p:spTree>
    <p:extLst>
      <p:ext uri="{BB962C8B-B14F-4D97-AF65-F5344CB8AC3E}">
        <p14:creationId xmlns:p14="http://schemas.microsoft.com/office/powerpoint/2010/main" val="285123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additive="base">
                                        <p:cTn id="1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tło" descr="Obraz zawierający tekst, biblioteka, scena, pomieszczenie&#10;&#10;Opis wygenerowany automatycznie">
            <a:extLst>
              <a:ext uri="{FF2B5EF4-FFF2-40B4-BE49-F238E27FC236}">
                <a16:creationId xmlns:a16="http://schemas.microsoft.com/office/drawing/2014/main" id="{7FBBDDA1-73C7-47EE-AB69-B268B16B529B}"/>
              </a:ext>
            </a:extLst>
          </p:cNvPr>
          <p:cNvPicPr>
            <a:picLocks noChangeAspect="1"/>
          </p:cNvPicPr>
          <p:nvPr/>
        </p:nvPicPr>
        <p:blipFill rotWithShape="1">
          <a:blip r:embed="rId2">
            <a:extLst>
              <a:ext uri="{28A0092B-C50C-407E-A947-70E740481C1C}">
                <a14:useLocalDpi xmlns:a14="http://schemas.microsoft.com/office/drawing/2010/main" val="0"/>
              </a:ext>
            </a:extLst>
          </a:blip>
          <a:srcRect t="12755" b="12755"/>
          <a:stretch/>
        </p:blipFill>
        <p:spPr>
          <a:xfrm>
            <a:off x="0" y="0"/>
            <a:ext cx="12192000" cy="6858000"/>
          </a:xfrm>
          <a:prstGeom prst="rect">
            <a:avLst/>
          </a:prstGeom>
        </p:spPr>
      </p:pic>
      <p:sp>
        <p:nvSpPr>
          <p:cNvPr id="4" name="przeźroczyste">
            <a:extLst>
              <a:ext uri="{FF2B5EF4-FFF2-40B4-BE49-F238E27FC236}">
                <a16:creationId xmlns:a16="http://schemas.microsoft.com/office/drawing/2014/main" id="{ED04B412-F0CB-4576-8952-4E21A72B6C97}"/>
              </a:ext>
            </a:extLst>
          </p:cNvPr>
          <p:cNvSpPr/>
          <p:nvPr/>
        </p:nvSpPr>
        <p:spPr>
          <a:xfrm>
            <a:off x="0" y="0"/>
            <a:ext cx="12192000" cy="6858000"/>
          </a:xfrm>
          <a:prstGeom prst="rect">
            <a:avLst/>
          </a:prstGeom>
          <a:solidFill>
            <a:srgbClr val="FFFFFF">
              <a:alpha val="8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p>
        </p:txBody>
      </p:sp>
      <p:grpSp>
        <p:nvGrpSpPr>
          <p:cNvPr id="18" name="tagowanie ramek">
            <a:extLst>
              <a:ext uri="{FF2B5EF4-FFF2-40B4-BE49-F238E27FC236}">
                <a16:creationId xmlns:a16="http://schemas.microsoft.com/office/drawing/2014/main" id="{2095DE03-194E-4A94-AFA6-6DB8CB98A020}"/>
              </a:ext>
            </a:extLst>
          </p:cNvPr>
          <p:cNvGrpSpPr/>
          <p:nvPr/>
        </p:nvGrpSpPr>
        <p:grpSpPr>
          <a:xfrm>
            <a:off x="1152521" y="557214"/>
            <a:ext cx="9888330" cy="12668539"/>
            <a:chOff x="1152521" y="557214"/>
            <a:chExt cx="9888330" cy="12668539"/>
          </a:xfrm>
        </p:grpSpPr>
        <p:pic>
          <p:nvPicPr>
            <p:cNvPr id="8" name="Obraz 7">
              <a:extLst>
                <a:ext uri="{FF2B5EF4-FFF2-40B4-BE49-F238E27FC236}">
                  <a16:creationId xmlns:a16="http://schemas.microsoft.com/office/drawing/2014/main" id="{920A2B60-BAC4-4EBF-B600-0359C08535AC}"/>
                </a:ext>
              </a:extLst>
            </p:cNvPr>
            <p:cNvPicPr>
              <a:picLocks noChangeAspect="1"/>
            </p:cNvPicPr>
            <p:nvPr/>
          </p:nvPicPr>
          <p:blipFill>
            <a:blip r:embed="rId3"/>
            <a:stretch>
              <a:fillRect/>
            </a:stretch>
          </p:blipFill>
          <p:spPr>
            <a:xfrm>
              <a:off x="1252534" y="557214"/>
              <a:ext cx="9686925" cy="2133600"/>
            </a:xfrm>
            <a:prstGeom prst="rect">
              <a:avLst/>
            </a:prstGeom>
          </p:spPr>
        </p:pic>
        <p:sp>
          <p:nvSpPr>
            <p:cNvPr id="11" name="Strzałka: w dół 10">
              <a:extLst>
                <a:ext uri="{FF2B5EF4-FFF2-40B4-BE49-F238E27FC236}">
                  <a16:creationId xmlns:a16="http://schemas.microsoft.com/office/drawing/2014/main" id="{A9537C62-0274-47FB-840D-6702E98AD315}"/>
                </a:ext>
              </a:extLst>
            </p:cNvPr>
            <p:cNvSpPr/>
            <p:nvPr/>
          </p:nvSpPr>
          <p:spPr>
            <a:xfrm>
              <a:off x="5795958" y="2824162"/>
              <a:ext cx="600076" cy="9144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pic>
          <p:nvPicPr>
            <p:cNvPr id="10" name="Obraz 9">
              <a:extLst>
                <a:ext uri="{FF2B5EF4-FFF2-40B4-BE49-F238E27FC236}">
                  <a16:creationId xmlns:a16="http://schemas.microsoft.com/office/drawing/2014/main" id="{C4EC5D37-AF2A-4BC3-8A7A-40ECF23BC02C}"/>
                </a:ext>
              </a:extLst>
            </p:cNvPr>
            <p:cNvPicPr>
              <a:picLocks noChangeAspect="1"/>
            </p:cNvPicPr>
            <p:nvPr/>
          </p:nvPicPr>
          <p:blipFill>
            <a:blip r:embed="rId4"/>
            <a:stretch>
              <a:fillRect/>
            </a:stretch>
          </p:blipFill>
          <p:spPr>
            <a:xfrm>
              <a:off x="1252534" y="3871911"/>
              <a:ext cx="9686925" cy="2428875"/>
            </a:xfrm>
            <a:prstGeom prst="rect">
              <a:avLst/>
            </a:prstGeom>
          </p:spPr>
        </p:pic>
        <p:sp>
          <p:nvSpPr>
            <p:cNvPr id="12" name="Strzałka: w dół 11">
              <a:extLst>
                <a:ext uri="{FF2B5EF4-FFF2-40B4-BE49-F238E27FC236}">
                  <a16:creationId xmlns:a16="http://schemas.microsoft.com/office/drawing/2014/main" id="{786A9148-C364-4B68-9A69-BF9601478D03}"/>
                </a:ext>
              </a:extLst>
            </p:cNvPr>
            <p:cNvSpPr/>
            <p:nvPr/>
          </p:nvSpPr>
          <p:spPr>
            <a:xfrm>
              <a:off x="5795958" y="6434135"/>
              <a:ext cx="600076" cy="9144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pic>
          <p:nvPicPr>
            <p:cNvPr id="14" name="Obraz 13">
              <a:extLst>
                <a:ext uri="{FF2B5EF4-FFF2-40B4-BE49-F238E27FC236}">
                  <a16:creationId xmlns:a16="http://schemas.microsoft.com/office/drawing/2014/main" id="{00640666-3A1D-4852-8A93-4C9CC36C8CBE}"/>
                </a:ext>
              </a:extLst>
            </p:cNvPr>
            <p:cNvPicPr>
              <a:picLocks noChangeAspect="1"/>
            </p:cNvPicPr>
            <p:nvPr/>
          </p:nvPicPr>
          <p:blipFill>
            <a:blip r:embed="rId5"/>
            <a:stretch>
              <a:fillRect/>
            </a:stretch>
          </p:blipFill>
          <p:spPr>
            <a:xfrm>
              <a:off x="1152521" y="7481883"/>
              <a:ext cx="9886950" cy="2419350"/>
            </a:xfrm>
            <a:prstGeom prst="rect">
              <a:avLst/>
            </a:prstGeom>
          </p:spPr>
        </p:pic>
        <p:sp>
          <p:nvSpPr>
            <p:cNvPr id="15" name="Strzałka: w dół 14">
              <a:extLst>
                <a:ext uri="{FF2B5EF4-FFF2-40B4-BE49-F238E27FC236}">
                  <a16:creationId xmlns:a16="http://schemas.microsoft.com/office/drawing/2014/main" id="{D53B6FA5-FD97-45D7-844E-70D54BF1EE4F}"/>
                </a:ext>
              </a:extLst>
            </p:cNvPr>
            <p:cNvSpPr/>
            <p:nvPr/>
          </p:nvSpPr>
          <p:spPr>
            <a:xfrm>
              <a:off x="5795958" y="10034581"/>
              <a:ext cx="600076" cy="9144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pic>
          <p:nvPicPr>
            <p:cNvPr id="17" name="Obraz 16">
              <a:extLst>
                <a:ext uri="{FF2B5EF4-FFF2-40B4-BE49-F238E27FC236}">
                  <a16:creationId xmlns:a16="http://schemas.microsoft.com/office/drawing/2014/main" id="{16A9F3C5-3D78-478A-846F-EA3A5D7656D2}"/>
                </a:ext>
              </a:extLst>
            </p:cNvPr>
            <p:cNvPicPr>
              <a:picLocks noChangeAspect="1"/>
            </p:cNvPicPr>
            <p:nvPr/>
          </p:nvPicPr>
          <p:blipFill>
            <a:blip r:embed="rId6"/>
            <a:stretch>
              <a:fillRect/>
            </a:stretch>
          </p:blipFill>
          <p:spPr>
            <a:xfrm>
              <a:off x="1152521" y="11082329"/>
              <a:ext cx="9888330" cy="2143424"/>
            </a:xfrm>
            <a:prstGeom prst="rect">
              <a:avLst/>
            </a:prstGeom>
          </p:spPr>
        </p:pic>
      </p:grpSp>
    </p:spTree>
    <p:extLst>
      <p:ext uri="{BB962C8B-B14F-4D97-AF65-F5344CB8AC3E}">
        <p14:creationId xmlns:p14="http://schemas.microsoft.com/office/powerpoint/2010/main" val="64026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11111E-6 L 0 -1.04653 " pathEditMode="relative" rAng="0" ptsTypes="AA">
                                      <p:cBhvr>
                                        <p:cTn id="6" dur="2000" fill="hold"/>
                                        <p:tgtEl>
                                          <p:spTgt spid="18"/>
                                        </p:tgtEl>
                                        <p:attrNameLst>
                                          <p:attrName>ppt_x</p:attrName>
                                          <p:attrName>ppt_y</p:attrName>
                                        </p:attrNameLst>
                                      </p:cBhvr>
                                      <p:rCtr x="0" y="-5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descr="Obraz zawierający tekst, biblioteka, scena, pomieszczenie&#10;&#10;Opis wygenerowany automatycznie">
            <a:extLst>
              <a:ext uri="{FF2B5EF4-FFF2-40B4-BE49-F238E27FC236}">
                <a16:creationId xmlns:a16="http://schemas.microsoft.com/office/drawing/2014/main" id="{E1162652-FF1F-4F3E-BC62-36D49E412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83444" cy="6858000"/>
          </a:xfrm>
          <a:prstGeom prst="rect">
            <a:avLst/>
          </a:prstGeom>
        </p:spPr>
      </p:pic>
      <p:grpSp>
        <p:nvGrpSpPr>
          <p:cNvPr id="6" name="przeźroczyste">
            <a:extLst>
              <a:ext uri="{FF2B5EF4-FFF2-40B4-BE49-F238E27FC236}">
                <a16:creationId xmlns:a16="http://schemas.microsoft.com/office/drawing/2014/main" id="{63E7C2C3-093B-4DB2-B282-C858FE4437AE}"/>
              </a:ext>
            </a:extLst>
          </p:cNvPr>
          <p:cNvGrpSpPr/>
          <p:nvPr/>
        </p:nvGrpSpPr>
        <p:grpSpPr>
          <a:xfrm flipV="1">
            <a:off x="3913901" y="0"/>
            <a:ext cx="7416348" cy="6858000"/>
            <a:chOff x="4227920" y="0"/>
            <a:chExt cx="7332132" cy="6858000"/>
          </a:xfrm>
          <a:solidFill>
            <a:schemeClr val="bg1">
              <a:alpha val="69804"/>
            </a:schemeClr>
          </a:solidFill>
        </p:grpSpPr>
        <p:sp>
          <p:nvSpPr>
            <p:cNvPr id="7" name="Trójkąt prostokątny 6">
              <a:extLst>
                <a:ext uri="{FF2B5EF4-FFF2-40B4-BE49-F238E27FC236}">
                  <a16:creationId xmlns:a16="http://schemas.microsoft.com/office/drawing/2014/main" id="{6BFCCEF4-0B5C-4C56-AF46-273B53329351}"/>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FBC610D2-40E7-456F-BF8B-8059DDEC209E}"/>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3" name="białe">
            <a:extLst>
              <a:ext uri="{FF2B5EF4-FFF2-40B4-BE49-F238E27FC236}">
                <a16:creationId xmlns:a16="http://schemas.microsoft.com/office/drawing/2014/main" id="{DE541D54-82B0-40C3-A904-6AF8FAD88894}"/>
              </a:ext>
            </a:extLst>
          </p:cNvPr>
          <p:cNvGrpSpPr/>
          <p:nvPr/>
        </p:nvGrpSpPr>
        <p:grpSpPr>
          <a:xfrm flipV="1">
            <a:off x="4786744" y="0"/>
            <a:ext cx="7405256" cy="6858000"/>
            <a:chOff x="4238886" y="0"/>
            <a:chExt cx="7321166" cy="6858000"/>
          </a:xfrm>
          <a:solidFill>
            <a:schemeClr val="bg1"/>
          </a:solidFill>
        </p:grpSpPr>
        <p:sp>
          <p:nvSpPr>
            <p:cNvPr id="4" name="Trójkąt prostokątny 3">
              <a:extLst>
                <a:ext uri="{FF2B5EF4-FFF2-40B4-BE49-F238E27FC236}">
                  <a16:creationId xmlns:a16="http://schemas.microsoft.com/office/drawing/2014/main" id="{EC5A8698-7EF2-4AA1-8517-A162807D456F}"/>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5" name="Prostokąt 4">
              <a:extLst>
                <a:ext uri="{FF2B5EF4-FFF2-40B4-BE49-F238E27FC236}">
                  <a16:creationId xmlns:a16="http://schemas.microsoft.com/office/drawing/2014/main" id="{15FE94E7-D33B-4C8F-8B30-539C3E095557}"/>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9" name="Tytuł (2)">
            <a:extLst>
              <a:ext uri="{FF2B5EF4-FFF2-40B4-BE49-F238E27FC236}">
                <a16:creationId xmlns:a16="http://schemas.microsoft.com/office/drawing/2014/main" id="{B619D2B4-29C1-46E1-8F81-CC3F8EA13BA7}"/>
              </a:ext>
            </a:extLst>
          </p:cNvPr>
          <p:cNvSpPr txBox="1">
            <a:spLocks/>
          </p:cNvSpPr>
          <p:nvPr/>
        </p:nvSpPr>
        <p:spPr>
          <a:xfrm>
            <a:off x="6733652" y="773124"/>
            <a:ext cx="5266155" cy="1575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Tryb Access</a:t>
            </a:r>
          </a:p>
        </p:txBody>
      </p:sp>
      <p:sp>
        <p:nvSpPr>
          <p:cNvPr id="10" name="Symbol zastępczy zawartości 4">
            <a:extLst>
              <a:ext uri="{FF2B5EF4-FFF2-40B4-BE49-F238E27FC236}">
                <a16:creationId xmlns:a16="http://schemas.microsoft.com/office/drawing/2014/main" id="{8F3B664D-093E-41A8-85B4-25BBD0A48035}"/>
              </a:ext>
            </a:extLst>
          </p:cNvPr>
          <p:cNvSpPr txBox="1">
            <a:spLocks/>
          </p:cNvSpPr>
          <p:nvPr/>
        </p:nvSpPr>
        <p:spPr>
          <a:xfrm>
            <a:off x="7168774" y="2914650"/>
            <a:ext cx="4831033" cy="33777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pl-PL" dirty="0"/>
              <a:t>Domyślny tryb dla wszystkich portów w switch-u. </a:t>
            </a:r>
          </a:p>
          <a:p>
            <a:pPr marL="0" indent="0" algn="r">
              <a:lnSpc>
                <a:spcPct val="100000"/>
              </a:lnSpc>
              <a:buNone/>
            </a:pPr>
            <a:r>
              <a:rPr lang="pl-PL" dirty="0"/>
              <a:t>Inaczej nazywany trybem dostępowym. Pozwala on na przypisanie do jednego portu jednej sieci VLAN </a:t>
            </a:r>
            <a:br>
              <a:rPr lang="pl-PL" dirty="0"/>
            </a:br>
            <a:r>
              <a:rPr lang="pl-PL" dirty="0"/>
              <a:t>(ramka jest nieoznaczona).</a:t>
            </a:r>
          </a:p>
        </p:txBody>
      </p:sp>
    </p:spTree>
    <p:extLst>
      <p:ext uri="{BB962C8B-B14F-4D97-AF65-F5344CB8AC3E}">
        <p14:creationId xmlns:p14="http://schemas.microsoft.com/office/powerpoint/2010/main" val="416446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descr="Obraz zawierający tekst, biblioteka, scena, pomieszczenie&#10;&#10;Opis wygenerowany automatycznie">
            <a:extLst>
              <a:ext uri="{FF2B5EF4-FFF2-40B4-BE49-F238E27FC236}">
                <a16:creationId xmlns:a16="http://schemas.microsoft.com/office/drawing/2014/main" id="{5A35A34A-FDB9-4D79-90A9-9EF9FD80B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556" y="0"/>
            <a:ext cx="9083444" cy="6858000"/>
          </a:xfrm>
          <a:prstGeom prst="rect">
            <a:avLst/>
          </a:prstGeom>
        </p:spPr>
      </p:pic>
      <p:sp>
        <p:nvSpPr>
          <p:cNvPr id="13" name="biel">
            <a:extLst>
              <a:ext uri="{FF2B5EF4-FFF2-40B4-BE49-F238E27FC236}">
                <a16:creationId xmlns:a16="http://schemas.microsoft.com/office/drawing/2014/main" id="{13E6082F-10D1-4109-A944-0A1D7C9B5A9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50" name="schemat">
            <a:extLst>
              <a:ext uri="{FF2B5EF4-FFF2-40B4-BE49-F238E27FC236}">
                <a16:creationId xmlns:a16="http://schemas.microsoft.com/office/drawing/2014/main" id="{4221D5C3-8637-4BAC-A12E-9DB55A472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8573" y="-4890"/>
            <a:ext cx="5954607" cy="68565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przeźroczyste">
            <a:extLst>
              <a:ext uri="{FF2B5EF4-FFF2-40B4-BE49-F238E27FC236}">
                <a16:creationId xmlns:a16="http://schemas.microsoft.com/office/drawing/2014/main" id="{68D3F98B-BAA6-4E7C-9EE3-6AC7872227CA}"/>
              </a:ext>
            </a:extLst>
          </p:cNvPr>
          <p:cNvGrpSpPr/>
          <p:nvPr/>
        </p:nvGrpSpPr>
        <p:grpSpPr>
          <a:xfrm flipH="1" flipV="1">
            <a:off x="614178" y="-1952"/>
            <a:ext cx="7416349" cy="6858478"/>
            <a:chOff x="4227919" y="10"/>
            <a:chExt cx="7332133" cy="6858478"/>
          </a:xfrm>
          <a:solidFill>
            <a:srgbClr val="000000">
              <a:alpha val="69804"/>
            </a:srgbClr>
          </a:solidFill>
        </p:grpSpPr>
        <p:sp>
          <p:nvSpPr>
            <p:cNvPr id="4" name="Trójkąt prostokątny 3">
              <a:extLst>
                <a:ext uri="{FF2B5EF4-FFF2-40B4-BE49-F238E27FC236}">
                  <a16:creationId xmlns:a16="http://schemas.microsoft.com/office/drawing/2014/main" id="{DBD64669-4CCA-4A46-B698-7CC05ADC265E}"/>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5" name="Prostokąt 4">
              <a:extLst>
                <a:ext uri="{FF2B5EF4-FFF2-40B4-BE49-F238E27FC236}">
                  <a16:creationId xmlns:a16="http://schemas.microsoft.com/office/drawing/2014/main" id="{D0C896EC-415D-453C-9E2A-103F13F02304}"/>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czarne">
            <a:extLst>
              <a:ext uri="{FF2B5EF4-FFF2-40B4-BE49-F238E27FC236}">
                <a16:creationId xmlns:a16="http://schemas.microsoft.com/office/drawing/2014/main" id="{34EC3222-A206-42A4-919F-34270809CC6E}"/>
              </a:ext>
            </a:extLst>
          </p:cNvPr>
          <p:cNvGrpSpPr/>
          <p:nvPr/>
        </p:nvGrpSpPr>
        <p:grpSpPr>
          <a:xfrm flipH="1" flipV="1">
            <a:off x="1" y="-3416"/>
            <a:ext cx="7416348" cy="6861406"/>
            <a:chOff x="4227919" y="10"/>
            <a:chExt cx="7332133" cy="6861406"/>
          </a:xfrm>
        </p:grpSpPr>
        <p:sp>
          <p:nvSpPr>
            <p:cNvPr id="7" name="Trójkąt prostokątny 6">
              <a:extLst>
                <a:ext uri="{FF2B5EF4-FFF2-40B4-BE49-F238E27FC236}">
                  <a16:creationId xmlns:a16="http://schemas.microsoft.com/office/drawing/2014/main" id="{0EFBC896-AF1A-44CF-AE2F-47F5B618A371}"/>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C038789B-42D8-4F22-A64D-89421D4A12B7}"/>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9" name="pole tekstowe 8">
            <a:extLst>
              <a:ext uri="{FF2B5EF4-FFF2-40B4-BE49-F238E27FC236}">
                <a16:creationId xmlns:a16="http://schemas.microsoft.com/office/drawing/2014/main" id="{CF816C8A-6FD0-4322-862F-FBFC608A28D9}"/>
              </a:ext>
            </a:extLst>
          </p:cNvPr>
          <p:cNvSpPr txBox="1"/>
          <p:nvPr/>
        </p:nvSpPr>
        <p:spPr>
          <a:xfrm>
            <a:off x="704656" y="1325239"/>
            <a:ext cx="6096000" cy="830997"/>
          </a:xfrm>
          <a:prstGeom prst="rect">
            <a:avLst/>
          </a:prstGeom>
          <a:noFill/>
        </p:spPr>
        <p:txBody>
          <a:bodyPr wrap="square">
            <a:spAutoFit/>
          </a:bodyPr>
          <a:lstStyle/>
          <a:p>
            <a:pPr>
              <a:lnSpc>
                <a:spcPct val="100000"/>
              </a:lnSpc>
            </a:pPr>
            <a:r>
              <a:rPr lang="pl-PL" sz="4800" dirty="0">
                <a:solidFill>
                  <a:schemeClr val="bg1"/>
                </a:solidFill>
                <a:latin typeface="+mj-lt"/>
              </a:rPr>
              <a:t>Tryb Trunk</a:t>
            </a:r>
          </a:p>
        </p:txBody>
      </p:sp>
      <p:sp>
        <p:nvSpPr>
          <p:cNvPr id="10" name="Symbol zastępczy tekstu 2">
            <a:extLst>
              <a:ext uri="{FF2B5EF4-FFF2-40B4-BE49-F238E27FC236}">
                <a16:creationId xmlns:a16="http://schemas.microsoft.com/office/drawing/2014/main" id="{2BE638D1-BBA1-4AE8-87C2-483B016D70AA}"/>
              </a:ext>
            </a:extLst>
          </p:cNvPr>
          <p:cNvSpPr txBox="1">
            <a:spLocks/>
          </p:cNvSpPr>
          <p:nvPr/>
        </p:nvSpPr>
        <p:spPr>
          <a:xfrm>
            <a:off x="614178" y="2973724"/>
            <a:ext cx="3868300" cy="31183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Trunk to interfejs, który może przesyłać dane pochodzące z większej ilości VLAN-ów </a:t>
            </a:r>
            <a:br>
              <a:rPr lang="pl-PL" dirty="0">
                <a:solidFill>
                  <a:schemeClr val="bg1"/>
                </a:solidFill>
              </a:rPr>
            </a:br>
            <a:r>
              <a:rPr lang="pl-PL" dirty="0">
                <a:solidFill>
                  <a:schemeClr val="bg1"/>
                </a:solidFill>
              </a:rPr>
              <a:t>z oznaczonymi ramkami i VLAN-u natywnego.</a:t>
            </a:r>
          </a:p>
        </p:txBody>
      </p:sp>
    </p:spTree>
    <p:extLst>
      <p:ext uri="{BB962C8B-B14F-4D97-AF65-F5344CB8AC3E}">
        <p14:creationId xmlns:p14="http://schemas.microsoft.com/office/powerpoint/2010/main" val="79253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descr="Obraz zawierający tekst, biblioteka, scena, pomieszczenie&#10;&#10;Opis wygenerowany automatycznie">
            <a:extLst>
              <a:ext uri="{FF2B5EF4-FFF2-40B4-BE49-F238E27FC236}">
                <a16:creationId xmlns:a16="http://schemas.microsoft.com/office/drawing/2014/main" id="{60BDB756-9309-4622-9308-B575473CB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83444" cy="6858000"/>
          </a:xfrm>
          <a:prstGeom prst="rect">
            <a:avLst/>
          </a:prstGeom>
        </p:spPr>
      </p:pic>
      <p:grpSp>
        <p:nvGrpSpPr>
          <p:cNvPr id="3" name="przeźroczyste">
            <a:extLst>
              <a:ext uri="{FF2B5EF4-FFF2-40B4-BE49-F238E27FC236}">
                <a16:creationId xmlns:a16="http://schemas.microsoft.com/office/drawing/2014/main" id="{02093803-CCA4-4F8A-9C73-A4EDB59CDD1A}"/>
              </a:ext>
            </a:extLst>
          </p:cNvPr>
          <p:cNvGrpSpPr/>
          <p:nvPr/>
        </p:nvGrpSpPr>
        <p:grpSpPr>
          <a:xfrm flipV="1">
            <a:off x="3913901" y="0"/>
            <a:ext cx="7416348" cy="6858000"/>
            <a:chOff x="4227920" y="0"/>
            <a:chExt cx="7332132" cy="6858000"/>
          </a:xfrm>
          <a:solidFill>
            <a:schemeClr val="bg1">
              <a:alpha val="69804"/>
            </a:schemeClr>
          </a:solidFill>
        </p:grpSpPr>
        <p:sp>
          <p:nvSpPr>
            <p:cNvPr id="4" name="Trójkąt prostokątny 3">
              <a:extLst>
                <a:ext uri="{FF2B5EF4-FFF2-40B4-BE49-F238E27FC236}">
                  <a16:creationId xmlns:a16="http://schemas.microsoft.com/office/drawing/2014/main" id="{4EA58E57-11D5-4A2B-B3E9-A9F026EAC887}"/>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F69950B0-ECB0-4674-AED1-B143032317E9}"/>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białe">
            <a:extLst>
              <a:ext uri="{FF2B5EF4-FFF2-40B4-BE49-F238E27FC236}">
                <a16:creationId xmlns:a16="http://schemas.microsoft.com/office/drawing/2014/main" id="{5F7A9EF9-912C-4470-8C9D-7CD28BADA956}"/>
              </a:ext>
            </a:extLst>
          </p:cNvPr>
          <p:cNvGrpSpPr/>
          <p:nvPr/>
        </p:nvGrpSpPr>
        <p:grpSpPr>
          <a:xfrm flipV="1">
            <a:off x="4786744" y="0"/>
            <a:ext cx="7405256" cy="6858000"/>
            <a:chOff x="4238886" y="0"/>
            <a:chExt cx="7321166" cy="6858000"/>
          </a:xfrm>
          <a:solidFill>
            <a:schemeClr val="bg1"/>
          </a:solidFill>
        </p:grpSpPr>
        <p:sp>
          <p:nvSpPr>
            <p:cNvPr id="7" name="Trójkąt prostokątny 6">
              <a:extLst>
                <a:ext uri="{FF2B5EF4-FFF2-40B4-BE49-F238E27FC236}">
                  <a16:creationId xmlns:a16="http://schemas.microsoft.com/office/drawing/2014/main" id="{6C6EC84F-CA38-4DDF-A080-B806444D1A52}"/>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8" name="Prostokąt 7">
              <a:extLst>
                <a:ext uri="{FF2B5EF4-FFF2-40B4-BE49-F238E27FC236}">
                  <a16:creationId xmlns:a16="http://schemas.microsoft.com/office/drawing/2014/main" id="{35730CF1-0968-46DF-9312-EDDBAC0C8EB0}"/>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9" name="Tytuł (2)">
            <a:extLst>
              <a:ext uri="{FF2B5EF4-FFF2-40B4-BE49-F238E27FC236}">
                <a16:creationId xmlns:a16="http://schemas.microsoft.com/office/drawing/2014/main" id="{C22DA332-F844-4E77-9E2A-AD8237322F9E}"/>
              </a:ext>
            </a:extLst>
          </p:cNvPr>
          <p:cNvSpPr txBox="1">
            <a:spLocks/>
          </p:cNvSpPr>
          <p:nvPr/>
        </p:nvSpPr>
        <p:spPr>
          <a:xfrm>
            <a:off x="6733652" y="585907"/>
            <a:ext cx="5266155" cy="1575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Tryb General</a:t>
            </a:r>
          </a:p>
        </p:txBody>
      </p:sp>
      <p:sp>
        <p:nvSpPr>
          <p:cNvPr id="10" name="Symbol zastępczy zawartości 4">
            <a:extLst>
              <a:ext uri="{FF2B5EF4-FFF2-40B4-BE49-F238E27FC236}">
                <a16:creationId xmlns:a16="http://schemas.microsoft.com/office/drawing/2014/main" id="{23C3CFA9-19B0-42E7-97D1-CB36C2F2413D}"/>
              </a:ext>
            </a:extLst>
          </p:cNvPr>
          <p:cNvSpPr txBox="1">
            <a:spLocks/>
          </p:cNvSpPr>
          <p:nvPr/>
        </p:nvSpPr>
        <p:spPr>
          <a:xfrm>
            <a:off x="6733652" y="2774730"/>
            <a:ext cx="5266155" cy="347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pl-PL" dirty="0"/>
              <a:t>Tryb General pozwala na przypisanie jednego portu do większej ilości oznaczonych </a:t>
            </a:r>
            <a:br>
              <a:rPr lang="pl-PL" dirty="0"/>
            </a:br>
            <a:r>
              <a:rPr lang="pl-PL" dirty="0"/>
              <a:t>i nieoznaczonych VLAN-ów.</a:t>
            </a:r>
          </a:p>
          <a:p>
            <a:pPr marL="0" indent="0" algn="r">
              <a:lnSpc>
                <a:spcPct val="100000"/>
              </a:lnSpc>
              <a:buNone/>
            </a:pPr>
            <a:r>
              <a:rPr lang="pl-PL" dirty="0"/>
              <a:t>Nieoznaczonych czyli takich, które są czytelne dla </a:t>
            </a:r>
            <a:br>
              <a:rPr lang="pl-PL" dirty="0"/>
            </a:br>
            <a:r>
              <a:rPr lang="pl-PL" dirty="0"/>
              <a:t>wszystkich komputerów.</a:t>
            </a:r>
          </a:p>
        </p:txBody>
      </p:sp>
    </p:spTree>
    <p:extLst>
      <p:ext uri="{BB962C8B-B14F-4D97-AF65-F5344CB8AC3E}">
        <p14:creationId xmlns:p14="http://schemas.microsoft.com/office/powerpoint/2010/main" val="3014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descr="Obraz zawierający tekst, biblioteka, scena, pomieszczenie&#10;&#10;Opis wygenerowany automatycznie">
            <a:extLst>
              <a:ext uri="{FF2B5EF4-FFF2-40B4-BE49-F238E27FC236}">
                <a16:creationId xmlns:a16="http://schemas.microsoft.com/office/drawing/2014/main" id="{DAABE81E-8826-4103-BBA4-2A55D0002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556" y="0"/>
            <a:ext cx="9083444" cy="6858000"/>
          </a:xfrm>
          <a:prstGeom prst="rect">
            <a:avLst/>
          </a:prstGeom>
        </p:spPr>
      </p:pic>
      <p:grpSp>
        <p:nvGrpSpPr>
          <p:cNvPr id="3" name="przeźroczyste">
            <a:extLst>
              <a:ext uri="{FF2B5EF4-FFF2-40B4-BE49-F238E27FC236}">
                <a16:creationId xmlns:a16="http://schemas.microsoft.com/office/drawing/2014/main" id="{F17F8E30-A929-4E5F-8EB9-D89BC1EDFFB0}"/>
              </a:ext>
            </a:extLst>
          </p:cNvPr>
          <p:cNvGrpSpPr/>
          <p:nvPr/>
        </p:nvGrpSpPr>
        <p:grpSpPr>
          <a:xfrm flipH="1" flipV="1">
            <a:off x="614178" y="-1952"/>
            <a:ext cx="7416349" cy="6858478"/>
            <a:chOff x="4227919" y="10"/>
            <a:chExt cx="7332133" cy="6858478"/>
          </a:xfrm>
          <a:solidFill>
            <a:srgbClr val="000000">
              <a:alpha val="69804"/>
            </a:srgbClr>
          </a:solidFill>
        </p:grpSpPr>
        <p:sp>
          <p:nvSpPr>
            <p:cNvPr id="4" name="Trójkąt prostokątny 3">
              <a:extLst>
                <a:ext uri="{FF2B5EF4-FFF2-40B4-BE49-F238E27FC236}">
                  <a16:creationId xmlns:a16="http://schemas.microsoft.com/office/drawing/2014/main" id="{81741D91-DBD9-4064-A951-E8071F080D1E}"/>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5" name="Prostokąt 4">
              <a:extLst>
                <a:ext uri="{FF2B5EF4-FFF2-40B4-BE49-F238E27FC236}">
                  <a16:creationId xmlns:a16="http://schemas.microsoft.com/office/drawing/2014/main" id="{867D2BBE-C93B-48A0-B136-BE989E246D88}"/>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czarne">
            <a:extLst>
              <a:ext uri="{FF2B5EF4-FFF2-40B4-BE49-F238E27FC236}">
                <a16:creationId xmlns:a16="http://schemas.microsoft.com/office/drawing/2014/main" id="{22DBC993-7025-4961-BA75-C035059BFCD0}"/>
              </a:ext>
            </a:extLst>
          </p:cNvPr>
          <p:cNvGrpSpPr/>
          <p:nvPr/>
        </p:nvGrpSpPr>
        <p:grpSpPr>
          <a:xfrm flipH="1" flipV="1">
            <a:off x="1" y="-3416"/>
            <a:ext cx="7416348" cy="6861406"/>
            <a:chOff x="4227919" y="10"/>
            <a:chExt cx="7332133" cy="6861406"/>
          </a:xfrm>
        </p:grpSpPr>
        <p:sp>
          <p:nvSpPr>
            <p:cNvPr id="7" name="Trójkąt prostokątny 6">
              <a:extLst>
                <a:ext uri="{FF2B5EF4-FFF2-40B4-BE49-F238E27FC236}">
                  <a16:creationId xmlns:a16="http://schemas.microsoft.com/office/drawing/2014/main" id="{90B4F8D5-943F-4632-9DF4-A03505453110}"/>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33601D9C-B6CD-417F-8A04-707347E630CF}"/>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9" name="pole tekstowe 8">
            <a:extLst>
              <a:ext uri="{FF2B5EF4-FFF2-40B4-BE49-F238E27FC236}">
                <a16:creationId xmlns:a16="http://schemas.microsoft.com/office/drawing/2014/main" id="{EE3364FB-DEF5-4172-92F5-BEB1DF144292}"/>
              </a:ext>
            </a:extLst>
          </p:cNvPr>
          <p:cNvSpPr txBox="1"/>
          <p:nvPr/>
        </p:nvSpPr>
        <p:spPr>
          <a:xfrm>
            <a:off x="614177" y="796445"/>
            <a:ext cx="6096000" cy="830997"/>
          </a:xfrm>
          <a:prstGeom prst="rect">
            <a:avLst/>
          </a:prstGeom>
          <a:noFill/>
        </p:spPr>
        <p:txBody>
          <a:bodyPr wrap="square">
            <a:spAutoFit/>
          </a:bodyPr>
          <a:lstStyle/>
          <a:p>
            <a:pPr>
              <a:lnSpc>
                <a:spcPct val="100000"/>
              </a:lnSpc>
            </a:pPr>
            <a:r>
              <a:rPr lang="pl-PL" sz="4800" dirty="0">
                <a:solidFill>
                  <a:schemeClr val="bg1"/>
                </a:solidFill>
                <a:latin typeface="+mj-lt"/>
              </a:rPr>
              <a:t>VTP</a:t>
            </a:r>
          </a:p>
        </p:txBody>
      </p:sp>
      <p:sp>
        <p:nvSpPr>
          <p:cNvPr id="10" name="Symbol zastępczy tekstu 2">
            <a:extLst>
              <a:ext uri="{FF2B5EF4-FFF2-40B4-BE49-F238E27FC236}">
                <a16:creationId xmlns:a16="http://schemas.microsoft.com/office/drawing/2014/main" id="{61388C18-0BA8-418A-A3B9-AD544D343EEA}"/>
              </a:ext>
            </a:extLst>
          </p:cNvPr>
          <p:cNvSpPr txBox="1">
            <a:spLocks/>
          </p:cNvSpPr>
          <p:nvPr/>
        </p:nvSpPr>
        <p:spPr>
          <a:xfrm>
            <a:off x="614177" y="2046514"/>
            <a:ext cx="4828679" cy="42410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VTP (ang. VLAN </a:t>
            </a:r>
            <a:r>
              <a:rPr lang="pl-PL" dirty="0" err="1">
                <a:solidFill>
                  <a:schemeClr val="bg1"/>
                </a:solidFill>
              </a:rPr>
              <a:t>Trunking</a:t>
            </a:r>
            <a:r>
              <a:rPr lang="pl-PL" dirty="0">
                <a:solidFill>
                  <a:schemeClr val="bg1"/>
                </a:solidFill>
              </a:rPr>
              <a:t> </a:t>
            </a:r>
            <a:r>
              <a:rPr lang="pl-PL" dirty="0" err="1">
                <a:solidFill>
                  <a:schemeClr val="bg1"/>
                </a:solidFill>
              </a:rPr>
              <a:t>Protocol</a:t>
            </a:r>
            <a:r>
              <a:rPr lang="pl-PL" dirty="0">
                <a:solidFill>
                  <a:schemeClr val="bg1"/>
                </a:solidFill>
              </a:rPr>
              <a:t>) – protokół służący do zarządzania wieloma sieciami wirtualnymi na jednym, wspólnym łączu fizycznym. </a:t>
            </a:r>
          </a:p>
          <a:p>
            <a:pPr marL="0" indent="0">
              <a:lnSpc>
                <a:spcPct val="100000"/>
              </a:lnSpc>
              <a:buNone/>
            </a:pPr>
            <a:r>
              <a:rPr lang="pl-PL" dirty="0">
                <a:solidFill>
                  <a:schemeClr val="bg1"/>
                </a:solidFill>
              </a:rPr>
              <a:t>Jest to własnościowy protokół firmy Cisco. </a:t>
            </a:r>
          </a:p>
        </p:txBody>
      </p:sp>
    </p:spTree>
    <p:extLst>
      <p:ext uri="{BB962C8B-B14F-4D97-AF65-F5344CB8AC3E}">
        <p14:creationId xmlns:p14="http://schemas.microsoft.com/office/powerpoint/2010/main" val="324223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descr="Obraz zawierający tekst, biblioteka, scena, pomieszczenie&#10;&#10;Opis wygenerowany automatycznie">
            <a:extLst>
              <a:ext uri="{FF2B5EF4-FFF2-40B4-BE49-F238E27FC236}">
                <a16:creationId xmlns:a16="http://schemas.microsoft.com/office/drawing/2014/main" id="{936BCE03-A904-45DB-9656-21B72A097318}"/>
              </a:ext>
            </a:extLst>
          </p:cNvPr>
          <p:cNvPicPr>
            <a:picLocks noChangeAspect="1"/>
          </p:cNvPicPr>
          <p:nvPr/>
        </p:nvPicPr>
        <p:blipFill rotWithShape="1">
          <a:blip r:embed="rId2">
            <a:extLst>
              <a:ext uri="{28A0092B-C50C-407E-A947-70E740481C1C}">
                <a14:useLocalDpi xmlns:a14="http://schemas.microsoft.com/office/drawing/2010/main" val="0"/>
              </a:ext>
            </a:extLst>
          </a:blip>
          <a:srcRect t="12755" b="12755"/>
          <a:stretch/>
        </p:blipFill>
        <p:spPr>
          <a:xfrm>
            <a:off x="0" y="0"/>
            <a:ext cx="12192000" cy="6858000"/>
          </a:xfrm>
          <a:prstGeom prst="rect">
            <a:avLst/>
          </a:prstGeom>
        </p:spPr>
      </p:pic>
      <p:sp>
        <p:nvSpPr>
          <p:cNvPr id="3" name="przeźroczyste">
            <a:extLst>
              <a:ext uri="{FF2B5EF4-FFF2-40B4-BE49-F238E27FC236}">
                <a16:creationId xmlns:a16="http://schemas.microsoft.com/office/drawing/2014/main" id="{C473633D-23C2-4065-B941-83B82CBDE4A5}"/>
              </a:ext>
            </a:extLst>
          </p:cNvPr>
          <p:cNvSpPr/>
          <p:nvPr/>
        </p:nvSpPr>
        <p:spPr>
          <a:xfrm>
            <a:off x="0" y="0"/>
            <a:ext cx="12192000" cy="6858000"/>
          </a:xfrm>
          <a:prstGeom prst="rect">
            <a:avLst/>
          </a:prstGeom>
          <a:solidFill>
            <a:srgbClr val="FFFFFF">
              <a:alpha val="8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p>
        </p:txBody>
      </p:sp>
      <p:pic>
        <p:nvPicPr>
          <p:cNvPr id="5" name="Obraz 4">
            <a:extLst>
              <a:ext uri="{FF2B5EF4-FFF2-40B4-BE49-F238E27FC236}">
                <a16:creationId xmlns:a16="http://schemas.microsoft.com/office/drawing/2014/main" id="{729D1FAE-EDB7-4A40-B9DD-D30D5A5A3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54" y="834570"/>
            <a:ext cx="13301508" cy="5188860"/>
          </a:xfrm>
          <a:prstGeom prst="rect">
            <a:avLst/>
          </a:prstGeom>
        </p:spPr>
      </p:pic>
    </p:spTree>
    <p:extLst>
      <p:ext uri="{BB962C8B-B14F-4D97-AF65-F5344CB8AC3E}">
        <p14:creationId xmlns:p14="http://schemas.microsoft.com/office/powerpoint/2010/main" val="12727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tło">
            <a:extLst>
              <a:ext uri="{FF2B5EF4-FFF2-40B4-BE49-F238E27FC236}">
                <a16:creationId xmlns:a16="http://schemas.microsoft.com/office/drawing/2014/main" id="{4D41DADA-062E-4F33-A54A-B72F2A31E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606" y="2938"/>
            <a:ext cx="10535394" cy="685212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przeźroczyste">
            <a:extLst>
              <a:ext uri="{FF2B5EF4-FFF2-40B4-BE49-F238E27FC236}">
                <a16:creationId xmlns:a16="http://schemas.microsoft.com/office/drawing/2014/main" id="{7215074C-1C69-4798-81B7-4C9E9A73A3BC}"/>
              </a:ext>
            </a:extLst>
          </p:cNvPr>
          <p:cNvGrpSpPr/>
          <p:nvPr/>
        </p:nvGrpSpPr>
        <p:grpSpPr>
          <a:xfrm flipH="1" flipV="1">
            <a:off x="614178" y="-1952"/>
            <a:ext cx="7416349" cy="6858478"/>
            <a:chOff x="4227919" y="10"/>
            <a:chExt cx="7332133" cy="6858478"/>
          </a:xfrm>
          <a:solidFill>
            <a:srgbClr val="000000">
              <a:alpha val="69804"/>
            </a:srgbClr>
          </a:solidFill>
        </p:grpSpPr>
        <p:sp>
          <p:nvSpPr>
            <p:cNvPr id="7" name="Trójkąt prostokątny 6">
              <a:extLst>
                <a:ext uri="{FF2B5EF4-FFF2-40B4-BE49-F238E27FC236}">
                  <a16:creationId xmlns:a16="http://schemas.microsoft.com/office/drawing/2014/main" id="{83FEB8D5-3B2F-4EE2-8E8E-B9069493F6D1}"/>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8" name="Prostokąt 7">
              <a:extLst>
                <a:ext uri="{FF2B5EF4-FFF2-40B4-BE49-F238E27FC236}">
                  <a16:creationId xmlns:a16="http://schemas.microsoft.com/office/drawing/2014/main" id="{E277BA6C-98D8-4D48-8284-5B8361BB79DD}"/>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3" name="czarne">
            <a:extLst>
              <a:ext uri="{FF2B5EF4-FFF2-40B4-BE49-F238E27FC236}">
                <a16:creationId xmlns:a16="http://schemas.microsoft.com/office/drawing/2014/main" id="{5B4394FA-A4F8-49FE-9466-6A1EC0A811B3}"/>
              </a:ext>
            </a:extLst>
          </p:cNvPr>
          <p:cNvGrpSpPr/>
          <p:nvPr/>
        </p:nvGrpSpPr>
        <p:grpSpPr>
          <a:xfrm flipH="1" flipV="1">
            <a:off x="0" y="0"/>
            <a:ext cx="7416348" cy="6861406"/>
            <a:chOff x="4227919" y="10"/>
            <a:chExt cx="7332133" cy="6861406"/>
          </a:xfrm>
        </p:grpSpPr>
        <p:sp>
          <p:nvSpPr>
            <p:cNvPr id="4" name="Trójkąt prostokątny 3">
              <a:extLst>
                <a:ext uri="{FF2B5EF4-FFF2-40B4-BE49-F238E27FC236}">
                  <a16:creationId xmlns:a16="http://schemas.microsoft.com/office/drawing/2014/main" id="{49B71CCC-D83E-4E78-AB2A-A1832ACBA4F2}"/>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A1578256-E6DD-46F2-A428-8B1498B3CE5E}"/>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12" name="Symbol zastępczy tekstu 2">
            <a:extLst>
              <a:ext uri="{FF2B5EF4-FFF2-40B4-BE49-F238E27FC236}">
                <a16:creationId xmlns:a16="http://schemas.microsoft.com/office/drawing/2014/main" id="{61A8D618-0426-454B-8DBC-01AD6417C9AD}"/>
              </a:ext>
            </a:extLst>
          </p:cNvPr>
          <p:cNvSpPr txBox="1">
            <a:spLocks/>
          </p:cNvSpPr>
          <p:nvPr/>
        </p:nvSpPr>
        <p:spPr>
          <a:xfrm>
            <a:off x="540751" y="3747172"/>
            <a:ext cx="3547298" cy="1393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Czyli co wspólnego ma oprogramowanie ze sprzętem?</a:t>
            </a:r>
          </a:p>
        </p:txBody>
      </p:sp>
      <p:sp>
        <p:nvSpPr>
          <p:cNvPr id="13" name="pole tekstowe 12">
            <a:extLst>
              <a:ext uri="{FF2B5EF4-FFF2-40B4-BE49-F238E27FC236}">
                <a16:creationId xmlns:a16="http://schemas.microsoft.com/office/drawing/2014/main" id="{8F9D82E8-E24D-4F9B-8F67-2AAF85B8C7F2}"/>
              </a:ext>
            </a:extLst>
          </p:cNvPr>
          <p:cNvSpPr txBox="1"/>
          <p:nvPr/>
        </p:nvSpPr>
        <p:spPr>
          <a:xfrm>
            <a:off x="540751" y="1721277"/>
            <a:ext cx="6096000" cy="1569660"/>
          </a:xfrm>
          <a:prstGeom prst="rect">
            <a:avLst/>
          </a:prstGeom>
          <a:noFill/>
        </p:spPr>
        <p:txBody>
          <a:bodyPr wrap="square">
            <a:spAutoFit/>
          </a:bodyPr>
          <a:lstStyle/>
          <a:p>
            <a:pPr>
              <a:lnSpc>
                <a:spcPct val="100000"/>
              </a:lnSpc>
            </a:pPr>
            <a:r>
              <a:rPr lang="pl-PL" sz="4800" dirty="0">
                <a:solidFill>
                  <a:schemeClr val="bg1"/>
                </a:solidFill>
                <a:latin typeface="+mj-lt"/>
              </a:rPr>
              <a:t>Sieci wirtualne </a:t>
            </a:r>
            <a:br>
              <a:rPr lang="pl-PL" sz="4800" dirty="0">
                <a:solidFill>
                  <a:schemeClr val="bg1"/>
                </a:solidFill>
                <a:latin typeface="+mj-lt"/>
              </a:rPr>
            </a:br>
            <a:r>
              <a:rPr lang="pl-PL" sz="4800" dirty="0">
                <a:solidFill>
                  <a:schemeClr val="bg1"/>
                </a:solidFill>
                <a:latin typeface="+mj-lt"/>
              </a:rPr>
              <a:t>a przełączniki</a:t>
            </a:r>
          </a:p>
        </p:txBody>
      </p:sp>
    </p:spTree>
    <p:extLst>
      <p:ext uri="{BB962C8B-B14F-4D97-AF65-F5344CB8AC3E}">
        <p14:creationId xmlns:p14="http://schemas.microsoft.com/office/powerpoint/2010/main" val="10238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tło">
            <a:extLst>
              <a:ext uri="{FF2B5EF4-FFF2-40B4-BE49-F238E27FC236}">
                <a16:creationId xmlns:a16="http://schemas.microsoft.com/office/drawing/2014/main" id="{9337C31D-3AE6-49A9-8242-2D1E1D2CE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przeźroczyste">
            <a:extLst>
              <a:ext uri="{FF2B5EF4-FFF2-40B4-BE49-F238E27FC236}">
                <a16:creationId xmlns:a16="http://schemas.microsoft.com/office/drawing/2014/main" id="{A689133C-1EB3-42B9-9B7E-6EEEA6A8146E}"/>
              </a:ext>
            </a:extLst>
          </p:cNvPr>
          <p:cNvSpPr/>
          <p:nvPr/>
        </p:nvSpPr>
        <p:spPr>
          <a:xfrm>
            <a:off x="0" y="0"/>
            <a:ext cx="12192000" cy="6858000"/>
          </a:xfrm>
          <a:prstGeom prst="rect">
            <a:avLst/>
          </a:prstGeom>
          <a:solidFill>
            <a:srgbClr val="FFFFFF">
              <a:alpha val="8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grpSp>
        <p:nvGrpSpPr>
          <p:cNvPr id="69" name="obiekt">
            <a:extLst>
              <a:ext uri="{FF2B5EF4-FFF2-40B4-BE49-F238E27FC236}">
                <a16:creationId xmlns:a16="http://schemas.microsoft.com/office/drawing/2014/main" id="{88828192-03AB-4027-BDA6-67DD33FBB978}"/>
              </a:ext>
            </a:extLst>
          </p:cNvPr>
          <p:cNvGrpSpPr/>
          <p:nvPr/>
        </p:nvGrpSpPr>
        <p:grpSpPr>
          <a:xfrm>
            <a:off x="1428461" y="1447561"/>
            <a:ext cx="21551914" cy="5410439"/>
            <a:chOff x="635944" y="831502"/>
            <a:chExt cx="21551914" cy="5410439"/>
          </a:xfrm>
        </p:grpSpPr>
        <p:grpSp>
          <p:nvGrpSpPr>
            <p:cNvPr id="68" name="lewa">
              <a:extLst>
                <a:ext uri="{FF2B5EF4-FFF2-40B4-BE49-F238E27FC236}">
                  <a16:creationId xmlns:a16="http://schemas.microsoft.com/office/drawing/2014/main" id="{8A28C6BA-8B58-428D-87AC-1D90F0AC6AC8}"/>
                </a:ext>
              </a:extLst>
            </p:cNvPr>
            <p:cNvGrpSpPr/>
            <p:nvPr/>
          </p:nvGrpSpPr>
          <p:grpSpPr>
            <a:xfrm>
              <a:off x="635944" y="831502"/>
              <a:ext cx="11556056" cy="5194996"/>
              <a:chOff x="635944" y="831502"/>
              <a:chExt cx="11556056" cy="5194996"/>
            </a:xfrm>
          </p:grpSpPr>
          <p:grpSp>
            <p:nvGrpSpPr>
              <p:cNvPr id="28" name="linia">
                <a:extLst>
                  <a:ext uri="{FF2B5EF4-FFF2-40B4-BE49-F238E27FC236}">
                    <a16:creationId xmlns:a16="http://schemas.microsoft.com/office/drawing/2014/main" id="{9B6ED9D1-98D7-4D1E-9258-7DB4E1285AFE}"/>
                  </a:ext>
                </a:extLst>
              </p:cNvPr>
              <p:cNvGrpSpPr/>
              <p:nvPr/>
            </p:nvGrpSpPr>
            <p:grpSpPr>
              <a:xfrm rot="10800000">
                <a:off x="1833536" y="2348999"/>
                <a:ext cx="10358464" cy="2160000"/>
                <a:chOff x="0" y="2348999"/>
                <a:chExt cx="10358464" cy="2160000"/>
              </a:xfrm>
            </p:grpSpPr>
            <p:cxnSp>
              <p:nvCxnSpPr>
                <p:cNvPr id="29" name="Łącznik prosty 28">
                  <a:extLst>
                    <a:ext uri="{FF2B5EF4-FFF2-40B4-BE49-F238E27FC236}">
                      <a16:creationId xmlns:a16="http://schemas.microsoft.com/office/drawing/2014/main" id="{F94DD7C3-4659-44D0-B722-AA685232F503}"/>
                    </a:ext>
                  </a:extLst>
                </p:cNvPr>
                <p:cNvCxnSpPr>
                  <a:cxnSpLocks/>
                </p:cNvCxnSpPr>
                <p:nvPr/>
              </p:nvCxnSpPr>
              <p:spPr>
                <a:xfrm>
                  <a:off x="0" y="3428999"/>
                  <a:ext cx="10238704" cy="1"/>
                </a:xfrm>
                <a:prstGeom prst="line">
                  <a:avLst/>
                </a:prstGeom>
              </p:spPr>
              <p:style>
                <a:lnRef idx="3">
                  <a:schemeClr val="dk1"/>
                </a:lnRef>
                <a:fillRef idx="0">
                  <a:schemeClr val="dk1"/>
                </a:fillRef>
                <a:effectRef idx="2">
                  <a:schemeClr val="dk1"/>
                </a:effectRef>
                <a:fontRef idx="minor">
                  <a:schemeClr val="tx1"/>
                </a:fontRef>
              </p:style>
            </p:cxnSp>
            <p:sp>
              <p:nvSpPr>
                <p:cNvPr id="30" name="Romb 29">
                  <a:extLst>
                    <a:ext uri="{FF2B5EF4-FFF2-40B4-BE49-F238E27FC236}">
                      <a16:creationId xmlns:a16="http://schemas.microsoft.com/office/drawing/2014/main" id="{F610EE88-8650-4B20-8916-60EBB41A70F4}"/>
                    </a:ext>
                  </a:extLst>
                </p:cNvPr>
                <p:cNvSpPr/>
                <p:nvPr/>
              </p:nvSpPr>
              <p:spPr>
                <a:xfrm>
                  <a:off x="7412313" y="3295381"/>
                  <a:ext cx="270451" cy="270451"/>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31" name="Romb 30">
                  <a:extLst>
                    <a:ext uri="{FF2B5EF4-FFF2-40B4-BE49-F238E27FC236}">
                      <a16:creationId xmlns:a16="http://schemas.microsoft.com/office/drawing/2014/main" id="{069B660B-E2D9-4D4B-B826-13A61A35F296}"/>
                    </a:ext>
                  </a:extLst>
                </p:cNvPr>
                <p:cNvSpPr/>
                <p:nvPr/>
              </p:nvSpPr>
              <p:spPr>
                <a:xfrm>
                  <a:off x="4736614" y="3295381"/>
                  <a:ext cx="270451" cy="270451"/>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32" name="Romb 31">
                  <a:extLst>
                    <a:ext uri="{FF2B5EF4-FFF2-40B4-BE49-F238E27FC236}">
                      <a16:creationId xmlns:a16="http://schemas.microsoft.com/office/drawing/2014/main" id="{C80E8B3A-6B56-44D3-8E86-C4C7269C3F2D}"/>
                    </a:ext>
                  </a:extLst>
                </p:cNvPr>
                <p:cNvSpPr/>
                <p:nvPr/>
              </p:nvSpPr>
              <p:spPr>
                <a:xfrm>
                  <a:off x="10088013" y="3295381"/>
                  <a:ext cx="270451" cy="270451"/>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33" name="Romb 32">
                  <a:extLst>
                    <a:ext uri="{FF2B5EF4-FFF2-40B4-BE49-F238E27FC236}">
                      <a16:creationId xmlns:a16="http://schemas.microsoft.com/office/drawing/2014/main" id="{CE96EB1B-93BC-462B-B932-E448403BFEA4}"/>
                    </a:ext>
                  </a:extLst>
                </p:cNvPr>
                <p:cNvSpPr/>
                <p:nvPr/>
              </p:nvSpPr>
              <p:spPr>
                <a:xfrm>
                  <a:off x="2060915" y="3295381"/>
                  <a:ext cx="270451" cy="270451"/>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cxnSp>
              <p:nvCxnSpPr>
                <p:cNvPr id="34" name="Łącznik prosty 33">
                  <a:extLst>
                    <a:ext uri="{FF2B5EF4-FFF2-40B4-BE49-F238E27FC236}">
                      <a16:creationId xmlns:a16="http://schemas.microsoft.com/office/drawing/2014/main" id="{060B495D-4C53-4363-A008-0066F9D69120}"/>
                    </a:ext>
                  </a:extLst>
                </p:cNvPr>
                <p:cNvCxnSpPr>
                  <a:cxnSpLocks/>
                </p:cNvCxnSpPr>
                <p:nvPr/>
              </p:nvCxnSpPr>
              <p:spPr>
                <a:xfrm>
                  <a:off x="4871838" y="2348999"/>
                  <a:ext cx="0" cy="1080000"/>
                </a:xfrm>
                <a:prstGeom prst="line">
                  <a:avLst/>
                </a:prstGeom>
              </p:spPr>
              <p:style>
                <a:lnRef idx="3">
                  <a:schemeClr val="dk1"/>
                </a:lnRef>
                <a:fillRef idx="0">
                  <a:schemeClr val="dk1"/>
                </a:fillRef>
                <a:effectRef idx="2">
                  <a:schemeClr val="dk1"/>
                </a:effectRef>
                <a:fontRef idx="minor">
                  <a:schemeClr val="tx1"/>
                </a:fontRef>
              </p:style>
            </p:cxnSp>
            <p:cxnSp>
              <p:nvCxnSpPr>
                <p:cNvPr id="35" name="Łącznik prosty 34">
                  <a:extLst>
                    <a:ext uri="{FF2B5EF4-FFF2-40B4-BE49-F238E27FC236}">
                      <a16:creationId xmlns:a16="http://schemas.microsoft.com/office/drawing/2014/main" id="{36D1D769-9A17-4A3D-BFBD-3602DE6EFDCC}"/>
                    </a:ext>
                  </a:extLst>
                </p:cNvPr>
                <p:cNvCxnSpPr>
                  <a:cxnSpLocks/>
                </p:cNvCxnSpPr>
                <p:nvPr/>
              </p:nvCxnSpPr>
              <p:spPr>
                <a:xfrm>
                  <a:off x="2196139" y="3428999"/>
                  <a:ext cx="0" cy="1080000"/>
                </a:xfrm>
                <a:prstGeom prst="line">
                  <a:avLst/>
                </a:prstGeom>
              </p:spPr>
              <p:style>
                <a:lnRef idx="3">
                  <a:schemeClr val="dk1"/>
                </a:lnRef>
                <a:fillRef idx="0">
                  <a:schemeClr val="dk1"/>
                </a:fillRef>
                <a:effectRef idx="2">
                  <a:schemeClr val="dk1"/>
                </a:effectRef>
                <a:fontRef idx="minor">
                  <a:schemeClr val="tx1"/>
                </a:fontRef>
              </p:style>
            </p:cxnSp>
            <p:cxnSp>
              <p:nvCxnSpPr>
                <p:cNvPr id="36" name="Łącznik prosty 35">
                  <a:extLst>
                    <a:ext uri="{FF2B5EF4-FFF2-40B4-BE49-F238E27FC236}">
                      <a16:creationId xmlns:a16="http://schemas.microsoft.com/office/drawing/2014/main" id="{16B1254D-92F1-4812-85E7-63CE52531769}"/>
                    </a:ext>
                  </a:extLst>
                </p:cNvPr>
                <p:cNvCxnSpPr>
                  <a:cxnSpLocks/>
                </p:cNvCxnSpPr>
                <p:nvPr/>
              </p:nvCxnSpPr>
              <p:spPr>
                <a:xfrm>
                  <a:off x="7548671" y="3428999"/>
                  <a:ext cx="0" cy="1080000"/>
                </a:xfrm>
                <a:prstGeom prst="line">
                  <a:avLst/>
                </a:prstGeom>
              </p:spPr>
              <p:style>
                <a:lnRef idx="3">
                  <a:schemeClr val="dk1"/>
                </a:lnRef>
                <a:fillRef idx="0">
                  <a:schemeClr val="dk1"/>
                </a:fillRef>
                <a:effectRef idx="2">
                  <a:schemeClr val="dk1"/>
                </a:effectRef>
                <a:fontRef idx="minor">
                  <a:schemeClr val="tx1"/>
                </a:fontRef>
              </p:style>
            </p:cxnSp>
            <p:cxnSp>
              <p:nvCxnSpPr>
                <p:cNvPr id="37" name="Łącznik prosty 36">
                  <a:extLst>
                    <a:ext uri="{FF2B5EF4-FFF2-40B4-BE49-F238E27FC236}">
                      <a16:creationId xmlns:a16="http://schemas.microsoft.com/office/drawing/2014/main" id="{81C5117E-0B0C-46FB-9766-1531A49D3CC6}"/>
                    </a:ext>
                  </a:extLst>
                </p:cNvPr>
                <p:cNvCxnSpPr>
                  <a:cxnSpLocks/>
                </p:cNvCxnSpPr>
                <p:nvPr/>
              </p:nvCxnSpPr>
              <p:spPr>
                <a:xfrm>
                  <a:off x="10223238" y="2348999"/>
                  <a:ext cx="0" cy="1080000"/>
                </a:xfrm>
                <a:prstGeom prst="line">
                  <a:avLst/>
                </a:prstGeom>
              </p:spPr>
              <p:style>
                <a:lnRef idx="3">
                  <a:schemeClr val="dk1"/>
                </a:lnRef>
                <a:fillRef idx="0">
                  <a:schemeClr val="dk1"/>
                </a:fillRef>
                <a:effectRef idx="2">
                  <a:schemeClr val="dk1"/>
                </a:effectRef>
                <a:fontRef idx="minor">
                  <a:schemeClr val="tx1"/>
                </a:fontRef>
              </p:style>
            </p:cxnSp>
          </p:grpSp>
          <p:sp>
            <p:nvSpPr>
              <p:cNvPr id="14" name="pole tekstowe 13">
                <a:extLst>
                  <a:ext uri="{FF2B5EF4-FFF2-40B4-BE49-F238E27FC236}">
                    <a16:creationId xmlns:a16="http://schemas.microsoft.com/office/drawing/2014/main" id="{93BB2B48-4DBC-41B9-BB8E-EAE325B5FF87}"/>
                  </a:ext>
                </a:extLst>
              </p:cNvPr>
              <p:cNvSpPr txBox="1"/>
              <p:nvPr/>
            </p:nvSpPr>
            <p:spPr>
              <a:xfrm>
                <a:off x="635944" y="4641503"/>
                <a:ext cx="2665635" cy="1384995"/>
              </a:xfrm>
              <a:prstGeom prst="rect">
                <a:avLst/>
              </a:prstGeom>
              <a:noFill/>
            </p:spPr>
            <p:txBody>
              <a:bodyPr wrap="square" rtlCol="0">
                <a:spAutoFit/>
              </a:bodyPr>
              <a:lstStyle/>
              <a:p>
                <a:pPr algn="ctr"/>
                <a:r>
                  <a:rPr lang="pl-PL" sz="2800" dirty="0"/>
                  <a:t>Wprowadzenie do sieci wirtualnych</a:t>
                </a:r>
              </a:p>
            </p:txBody>
          </p:sp>
          <p:sp>
            <p:nvSpPr>
              <p:cNvPr id="15" name="pole tekstowe 14">
                <a:extLst>
                  <a:ext uri="{FF2B5EF4-FFF2-40B4-BE49-F238E27FC236}">
                    <a16:creationId xmlns:a16="http://schemas.microsoft.com/office/drawing/2014/main" id="{D8B7D047-8E03-4809-A1B5-738D85248D04}"/>
                  </a:ext>
                </a:extLst>
              </p:cNvPr>
              <p:cNvSpPr txBox="1"/>
              <p:nvPr/>
            </p:nvSpPr>
            <p:spPr>
              <a:xfrm>
                <a:off x="8663041" y="831502"/>
                <a:ext cx="2665636" cy="1384995"/>
              </a:xfrm>
              <a:prstGeom prst="rect">
                <a:avLst/>
              </a:prstGeom>
              <a:noFill/>
            </p:spPr>
            <p:txBody>
              <a:bodyPr wrap="square" rtlCol="0">
                <a:spAutoFit/>
              </a:bodyPr>
              <a:lstStyle/>
              <a:p>
                <a:pPr algn="ctr"/>
                <a:r>
                  <a:rPr lang="pl-PL" sz="2800" dirty="0"/>
                  <a:t>Wyjaśnienie różnych terminów</a:t>
                </a:r>
              </a:p>
            </p:txBody>
          </p:sp>
          <p:sp>
            <p:nvSpPr>
              <p:cNvPr id="16" name="pole tekstowe 15">
                <a:extLst>
                  <a:ext uri="{FF2B5EF4-FFF2-40B4-BE49-F238E27FC236}">
                    <a16:creationId xmlns:a16="http://schemas.microsoft.com/office/drawing/2014/main" id="{EA10D153-1AFD-49BB-8587-8B93236FAB51}"/>
                  </a:ext>
                </a:extLst>
              </p:cNvPr>
              <p:cNvSpPr txBox="1"/>
              <p:nvPr/>
            </p:nvSpPr>
            <p:spPr>
              <a:xfrm>
                <a:off x="3311643" y="1046947"/>
                <a:ext cx="2665636" cy="954107"/>
              </a:xfrm>
              <a:prstGeom prst="rect">
                <a:avLst/>
              </a:prstGeom>
              <a:noFill/>
            </p:spPr>
            <p:txBody>
              <a:bodyPr wrap="square" rtlCol="0">
                <a:spAutoFit/>
              </a:bodyPr>
              <a:lstStyle/>
              <a:p>
                <a:pPr algn="ctr"/>
                <a:r>
                  <a:rPr lang="pl-PL" sz="2800" dirty="0"/>
                  <a:t>Rodzaje sieci wirtualnych</a:t>
                </a:r>
              </a:p>
            </p:txBody>
          </p:sp>
          <p:sp>
            <p:nvSpPr>
              <p:cNvPr id="17" name="pole tekstowe 16">
                <a:extLst>
                  <a:ext uri="{FF2B5EF4-FFF2-40B4-BE49-F238E27FC236}">
                    <a16:creationId xmlns:a16="http://schemas.microsoft.com/office/drawing/2014/main" id="{8E75A76E-A420-416E-AF06-A8CC54875CEC}"/>
                  </a:ext>
                </a:extLst>
              </p:cNvPr>
              <p:cNvSpPr txBox="1"/>
              <p:nvPr/>
            </p:nvSpPr>
            <p:spPr>
              <a:xfrm>
                <a:off x="5987343" y="4856947"/>
                <a:ext cx="2665636" cy="954107"/>
              </a:xfrm>
              <a:prstGeom prst="rect">
                <a:avLst/>
              </a:prstGeom>
              <a:noFill/>
            </p:spPr>
            <p:txBody>
              <a:bodyPr wrap="square" rtlCol="0">
                <a:spAutoFit/>
              </a:bodyPr>
              <a:lstStyle/>
              <a:p>
                <a:pPr algn="ctr"/>
                <a:r>
                  <a:rPr lang="pl-PL" sz="2800" dirty="0"/>
                  <a:t>Sieci wirtualne </a:t>
                </a:r>
                <a:br>
                  <a:rPr lang="pl-PL" sz="2800" dirty="0"/>
                </a:br>
                <a:r>
                  <a:rPr lang="pl-PL" sz="2800" dirty="0"/>
                  <a:t>i przełączniki</a:t>
                </a:r>
              </a:p>
            </p:txBody>
          </p:sp>
        </p:grpSp>
        <p:grpSp>
          <p:nvGrpSpPr>
            <p:cNvPr id="67" name="prawa">
              <a:extLst>
                <a:ext uri="{FF2B5EF4-FFF2-40B4-BE49-F238E27FC236}">
                  <a16:creationId xmlns:a16="http://schemas.microsoft.com/office/drawing/2014/main" id="{A1E8FD4E-70D9-4236-927A-2DFB852B5F08}"/>
                </a:ext>
              </a:extLst>
            </p:cNvPr>
            <p:cNvGrpSpPr/>
            <p:nvPr/>
          </p:nvGrpSpPr>
          <p:grpSpPr>
            <a:xfrm>
              <a:off x="10499096" y="1043331"/>
              <a:ext cx="11688762" cy="5198610"/>
              <a:chOff x="10499096" y="1043331"/>
              <a:chExt cx="11688762" cy="5198610"/>
            </a:xfrm>
          </p:grpSpPr>
          <p:sp>
            <p:nvSpPr>
              <p:cNvPr id="52" name="pole tekstowe 51">
                <a:extLst>
                  <a:ext uri="{FF2B5EF4-FFF2-40B4-BE49-F238E27FC236}">
                    <a16:creationId xmlns:a16="http://schemas.microsoft.com/office/drawing/2014/main" id="{B707092A-10E3-425E-9D08-18D19229C67D}"/>
                  </a:ext>
                </a:extLst>
              </p:cNvPr>
              <p:cNvSpPr txBox="1"/>
              <p:nvPr/>
            </p:nvSpPr>
            <p:spPr>
              <a:xfrm>
                <a:off x="11454823" y="4641502"/>
                <a:ext cx="2665635" cy="1384995"/>
              </a:xfrm>
              <a:prstGeom prst="rect">
                <a:avLst/>
              </a:prstGeom>
              <a:noFill/>
            </p:spPr>
            <p:txBody>
              <a:bodyPr wrap="square" rtlCol="0">
                <a:spAutoFit/>
              </a:bodyPr>
              <a:lstStyle/>
              <a:p>
                <a:pPr algn="ctr"/>
                <a:r>
                  <a:rPr lang="pl-PL" sz="2800" dirty="0"/>
                  <a:t>Przykładowa konfiguracja sieci VLAN</a:t>
                </a:r>
              </a:p>
            </p:txBody>
          </p:sp>
          <p:sp>
            <p:nvSpPr>
              <p:cNvPr id="53" name="pole tekstowe 52">
                <a:extLst>
                  <a:ext uri="{FF2B5EF4-FFF2-40B4-BE49-F238E27FC236}">
                    <a16:creationId xmlns:a16="http://schemas.microsoft.com/office/drawing/2014/main" id="{DC62A849-F05E-4B86-B000-27CB1E6A4365}"/>
                  </a:ext>
                </a:extLst>
              </p:cNvPr>
              <p:cNvSpPr txBox="1"/>
              <p:nvPr/>
            </p:nvSpPr>
            <p:spPr>
              <a:xfrm>
                <a:off x="14130522" y="1262390"/>
                <a:ext cx="2665635" cy="523220"/>
              </a:xfrm>
              <a:prstGeom prst="rect">
                <a:avLst/>
              </a:prstGeom>
              <a:noFill/>
            </p:spPr>
            <p:txBody>
              <a:bodyPr wrap="square" rtlCol="0">
                <a:spAutoFit/>
              </a:bodyPr>
              <a:lstStyle/>
              <a:p>
                <a:pPr algn="ctr"/>
                <a:r>
                  <a:rPr lang="pl-PL" sz="2800" dirty="0"/>
                  <a:t>Tunelowanie</a:t>
                </a:r>
              </a:p>
            </p:txBody>
          </p:sp>
          <p:sp>
            <p:nvSpPr>
              <p:cNvPr id="54" name="pole tekstowe 53">
                <a:extLst>
                  <a:ext uri="{FF2B5EF4-FFF2-40B4-BE49-F238E27FC236}">
                    <a16:creationId xmlns:a16="http://schemas.microsoft.com/office/drawing/2014/main" id="{72ADE246-FE5D-472D-9570-410FBE930248}"/>
                  </a:ext>
                </a:extLst>
              </p:cNvPr>
              <p:cNvSpPr txBox="1"/>
              <p:nvPr/>
            </p:nvSpPr>
            <p:spPr>
              <a:xfrm>
                <a:off x="16806221" y="4426059"/>
                <a:ext cx="2665635" cy="1815882"/>
              </a:xfrm>
              <a:prstGeom prst="rect">
                <a:avLst/>
              </a:prstGeom>
              <a:noFill/>
            </p:spPr>
            <p:txBody>
              <a:bodyPr wrap="square" rtlCol="0">
                <a:spAutoFit/>
              </a:bodyPr>
              <a:lstStyle/>
              <a:p>
                <a:pPr algn="ctr"/>
                <a:r>
                  <a:rPr lang="pl-PL" sz="2800" dirty="0"/>
                  <a:t>Wprowadzenie do Wirtualnych Sieci Prywatnych</a:t>
                </a:r>
              </a:p>
            </p:txBody>
          </p:sp>
          <p:sp>
            <p:nvSpPr>
              <p:cNvPr id="55" name="pole tekstowe 54">
                <a:extLst>
                  <a:ext uri="{FF2B5EF4-FFF2-40B4-BE49-F238E27FC236}">
                    <a16:creationId xmlns:a16="http://schemas.microsoft.com/office/drawing/2014/main" id="{E7568C7A-460F-46F1-812D-589F83CFC2CD}"/>
                  </a:ext>
                </a:extLst>
              </p:cNvPr>
              <p:cNvSpPr txBox="1"/>
              <p:nvPr/>
            </p:nvSpPr>
            <p:spPr>
              <a:xfrm>
                <a:off x="19522223" y="1043331"/>
                <a:ext cx="2665635" cy="954107"/>
              </a:xfrm>
              <a:prstGeom prst="rect">
                <a:avLst/>
              </a:prstGeom>
              <a:noFill/>
            </p:spPr>
            <p:txBody>
              <a:bodyPr wrap="square" rtlCol="0">
                <a:spAutoFit/>
              </a:bodyPr>
              <a:lstStyle/>
              <a:p>
                <a:pPr algn="ctr"/>
                <a:r>
                  <a:rPr lang="pl-PL" sz="2800" dirty="0"/>
                  <a:t>Wady i zalety VPN</a:t>
                </a:r>
              </a:p>
            </p:txBody>
          </p:sp>
          <p:grpSp>
            <p:nvGrpSpPr>
              <p:cNvPr id="56" name="linia">
                <a:extLst>
                  <a:ext uri="{FF2B5EF4-FFF2-40B4-BE49-F238E27FC236}">
                    <a16:creationId xmlns:a16="http://schemas.microsoft.com/office/drawing/2014/main" id="{006B29FD-6B10-45E0-83E3-04676B367A16}"/>
                  </a:ext>
                </a:extLst>
              </p:cNvPr>
              <p:cNvGrpSpPr/>
              <p:nvPr/>
            </p:nvGrpSpPr>
            <p:grpSpPr>
              <a:xfrm>
                <a:off x="10499096" y="2348999"/>
                <a:ext cx="10450869" cy="2160000"/>
                <a:chOff x="-92405" y="2348999"/>
                <a:chExt cx="10450869" cy="2160000"/>
              </a:xfrm>
            </p:grpSpPr>
            <p:cxnSp>
              <p:nvCxnSpPr>
                <p:cNvPr id="57" name="Łącznik prosty 56">
                  <a:extLst>
                    <a:ext uri="{FF2B5EF4-FFF2-40B4-BE49-F238E27FC236}">
                      <a16:creationId xmlns:a16="http://schemas.microsoft.com/office/drawing/2014/main" id="{E8FA6A57-27A0-480A-8B06-E128C2AAF890}"/>
                    </a:ext>
                  </a:extLst>
                </p:cNvPr>
                <p:cNvCxnSpPr>
                  <a:cxnSpLocks/>
                </p:cNvCxnSpPr>
                <p:nvPr/>
              </p:nvCxnSpPr>
              <p:spPr>
                <a:xfrm>
                  <a:off x="-92405" y="3427390"/>
                  <a:ext cx="10238704" cy="1"/>
                </a:xfrm>
                <a:prstGeom prst="line">
                  <a:avLst/>
                </a:prstGeom>
              </p:spPr>
              <p:style>
                <a:lnRef idx="3">
                  <a:schemeClr val="dk1"/>
                </a:lnRef>
                <a:fillRef idx="0">
                  <a:schemeClr val="dk1"/>
                </a:fillRef>
                <a:effectRef idx="2">
                  <a:schemeClr val="dk1"/>
                </a:effectRef>
                <a:fontRef idx="minor">
                  <a:schemeClr val="tx1"/>
                </a:fontRef>
              </p:style>
            </p:cxnSp>
            <p:sp>
              <p:nvSpPr>
                <p:cNvPr id="58" name="Romb 57">
                  <a:extLst>
                    <a:ext uri="{FF2B5EF4-FFF2-40B4-BE49-F238E27FC236}">
                      <a16:creationId xmlns:a16="http://schemas.microsoft.com/office/drawing/2014/main" id="{4A405D74-45EF-46B8-A09A-F94C572963E8}"/>
                    </a:ext>
                  </a:extLst>
                </p:cNvPr>
                <p:cNvSpPr/>
                <p:nvPr/>
              </p:nvSpPr>
              <p:spPr>
                <a:xfrm>
                  <a:off x="7412313" y="3295381"/>
                  <a:ext cx="270451" cy="270451"/>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59" name="Romb 58">
                  <a:extLst>
                    <a:ext uri="{FF2B5EF4-FFF2-40B4-BE49-F238E27FC236}">
                      <a16:creationId xmlns:a16="http://schemas.microsoft.com/office/drawing/2014/main" id="{903B734B-3D72-4CBE-A3B2-55F0897A817A}"/>
                    </a:ext>
                  </a:extLst>
                </p:cNvPr>
                <p:cNvSpPr/>
                <p:nvPr/>
              </p:nvSpPr>
              <p:spPr>
                <a:xfrm>
                  <a:off x="4736614" y="3295381"/>
                  <a:ext cx="270451" cy="270451"/>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60" name="Romb 59">
                  <a:extLst>
                    <a:ext uri="{FF2B5EF4-FFF2-40B4-BE49-F238E27FC236}">
                      <a16:creationId xmlns:a16="http://schemas.microsoft.com/office/drawing/2014/main" id="{6704E155-009F-466E-B114-902A52E824FF}"/>
                    </a:ext>
                  </a:extLst>
                </p:cNvPr>
                <p:cNvSpPr/>
                <p:nvPr/>
              </p:nvSpPr>
              <p:spPr>
                <a:xfrm>
                  <a:off x="10088013" y="3295381"/>
                  <a:ext cx="270451" cy="270451"/>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61" name="Romb 60">
                  <a:extLst>
                    <a:ext uri="{FF2B5EF4-FFF2-40B4-BE49-F238E27FC236}">
                      <a16:creationId xmlns:a16="http://schemas.microsoft.com/office/drawing/2014/main" id="{8C8439D1-55B2-4F07-BB2E-8AFAF3C277CA}"/>
                    </a:ext>
                  </a:extLst>
                </p:cNvPr>
                <p:cNvSpPr/>
                <p:nvPr/>
              </p:nvSpPr>
              <p:spPr>
                <a:xfrm>
                  <a:off x="2060915" y="3295381"/>
                  <a:ext cx="270451" cy="270451"/>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cxnSp>
              <p:nvCxnSpPr>
                <p:cNvPr id="62" name="Łącznik prosty 61">
                  <a:extLst>
                    <a:ext uri="{FF2B5EF4-FFF2-40B4-BE49-F238E27FC236}">
                      <a16:creationId xmlns:a16="http://schemas.microsoft.com/office/drawing/2014/main" id="{6679C76E-9C9D-4755-B683-7AEB671B892E}"/>
                    </a:ext>
                  </a:extLst>
                </p:cNvPr>
                <p:cNvCxnSpPr>
                  <a:cxnSpLocks/>
                </p:cNvCxnSpPr>
                <p:nvPr/>
              </p:nvCxnSpPr>
              <p:spPr>
                <a:xfrm>
                  <a:off x="4871838" y="2348999"/>
                  <a:ext cx="0" cy="1080000"/>
                </a:xfrm>
                <a:prstGeom prst="line">
                  <a:avLst/>
                </a:prstGeom>
              </p:spPr>
              <p:style>
                <a:lnRef idx="3">
                  <a:schemeClr val="dk1"/>
                </a:lnRef>
                <a:fillRef idx="0">
                  <a:schemeClr val="dk1"/>
                </a:fillRef>
                <a:effectRef idx="2">
                  <a:schemeClr val="dk1"/>
                </a:effectRef>
                <a:fontRef idx="minor">
                  <a:schemeClr val="tx1"/>
                </a:fontRef>
              </p:style>
            </p:cxnSp>
            <p:cxnSp>
              <p:nvCxnSpPr>
                <p:cNvPr id="63" name="Łącznik prosty 62">
                  <a:extLst>
                    <a:ext uri="{FF2B5EF4-FFF2-40B4-BE49-F238E27FC236}">
                      <a16:creationId xmlns:a16="http://schemas.microsoft.com/office/drawing/2014/main" id="{3503A37B-ABA9-4B74-A9F3-C6199307EBC8}"/>
                    </a:ext>
                  </a:extLst>
                </p:cNvPr>
                <p:cNvCxnSpPr>
                  <a:cxnSpLocks/>
                </p:cNvCxnSpPr>
                <p:nvPr/>
              </p:nvCxnSpPr>
              <p:spPr>
                <a:xfrm>
                  <a:off x="2196139" y="3428999"/>
                  <a:ext cx="0" cy="1080000"/>
                </a:xfrm>
                <a:prstGeom prst="line">
                  <a:avLst/>
                </a:prstGeom>
              </p:spPr>
              <p:style>
                <a:lnRef idx="3">
                  <a:schemeClr val="dk1"/>
                </a:lnRef>
                <a:fillRef idx="0">
                  <a:schemeClr val="dk1"/>
                </a:fillRef>
                <a:effectRef idx="2">
                  <a:schemeClr val="dk1"/>
                </a:effectRef>
                <a:fontRef idx="minor">
                  <a:schemeClr val="tx1"/>
                </a:fontRef>
              </p:style>
            </p:cxnSp>
            <p:cxnSp>
              <p:nvCxnSpPr>
                <p:cNvPr id="64" name="Łącznik prosty 63">
                  <a:extLst>
                    <a:ext uri="{FF2B5EF4-FFF2-40B4-BE49-F238E27FC236}">
                      <a16:creationId xmlns:a16="http://schemas.microsoft.com/office/drawing/2014/main" id="{C6C1ED89-19B1-4685-B9BF-FBF630A3E542}"/>
                    </a:ext>
                  </a:extLst>
                </p:cNvPr>
                <p:cNvCxnSpPr>
                  <a:cxnSpLocks/>
                </p:cNvCxnSpPr>
                <p:nvPr/>
              </p:nvCxnSpPr>
              <p:spPr>
                <a:xfrm>
                  <a:off x="7548671" y="3428999"/>
                  <a:ext cx="0" cy="1080000"/>
                </a:xfrm>
                <a:prstGeom prst="line">
                  <a:avLst/>
                </a:prstGeom>
              </p:spPr>
              <p:style>
                <a:lnRef idx="3">
                  <a:schemeClr val="dk1"/>
                </a:lnRef>
                <a:fillRef idx="0">
                  <a:schemeClr val="dk1"/>
                </a:fillRef>
                <a:effectRef idx="2">
                  <a:schemeClr val="dk1"/>
                </a:effectRef>
                <a:fontRef idx="minor">
                  <a:schemeClr val="tx1"/>
                </a:fontRef>
              </p:style>
            </p:cxnSp>
            <p:cxnSp>
              <p:nvCxnSpPr>
                <p:cNvPr id="65" name="Łącznik prosty 64">
                  <a:extLst>
                    <a:ext uri="{FF2B5EF4-FFF2-40B4-BE49-F238E27FC236}">
                      <a16:creationId xmlns:a16="http://schemas.microsoft.com/office/drawing/2014/main" id="{3BEF598A-4DC7-422F-83F4-E8B1877819C4}"/>
                    </a:ext>
                  </a:extLst>
                </p:cNvPr>
                <p:cNvCxnSpPr>
                  <a:cxnSpLocks/>
                </p:cNvCxnSpPr>
                <p:nvPr/>
              </p:nvCxnSpPr>
              <p:spPr>
                <a:xfrm>
                  <a:off x="10223238" y="2348999"/>
                  <a:ext cx="0" cy="1080000"/>
                </a:xfrm>
                <a:prstGeom prst="line">
                  <a:avLst/>
                </a:prstGeom>
              </p:spPr>
              <p:style>
                <a:lnRef idx="3">
                  <a:schemeClr val="dk1"/>
                </a:lnRef>
                <a:fillRef idx="0">
                  <a:schemeClr val="dk1"/>
                </a:fillRef>
                <a:effectRef idx="2">
                  <a:schemeClr val="dk1"/>
                </a:effectRef>
                <a:fontRef idx="minor">
                  <a:schemeClr val="tx1"/>
                </a:fontRef>
              </p:style>
            </p:cxnSp>
          </p:grpSp>
        </p:grpSp>
      </p:grpSp>
      <p:sp>
        <p:nvSpPr>
          <p:cNvPr id="72" name="pole tekstowe 71">
            <a:extLst>
              <a:ext uri="{FF2B5EF4-FFF2-40B4-BE49-F238E27FC236}">
                <a16:creationId xmlns:a16="http://schemas.microsoft.com/office/drawing/2014/main" id="{A460C6DC-5FE3-406B-AB5B-F1533BC1456F}"/>
              </a:ext>
            </a:extLst>
          </p:cNvPr>
          <p:cNvSpPr txBox="1"/>
          <p:nvPr/>
        </p:nvSpPr>
        <p:spPr>
          <a:xfrm>
            <a:off x="1945152" y="118035"/>
            <a:ext cx="8301696" cy="830997"/>
          </a:xfrm>
          <a:prstGeom prst="rect">
            <a:avLst/>
          </a:prstGeom>
          <a:noFill/>
        </p:spPr>
        <p:txBody>
          <a:bodyPr wrap="none" rtlCol="0">
            <a:spAutoFit/>
          </a:bodyPr>
          <a:lstStyle/>
          <a:p>
            <a:r>
              <a:rPr lang="pl-PL" sz="4800" dirty="0">
                <a:latin typeface="+mj-lt"/>
              </a:rPr>
              <a:t>Zagadnienia prezentacji</a:t>
            </a:r>
          </a:p>
        </p:txBody>
      </p:sp>
    </p:spTree>
    <p:extLst>
      <p:ext uri="{BB962C8B-B14F-4D97-AF65-F5344CB8AC3E}">
        <p14:creationId xmlns:p14="http://schemas.microsoft.com/office/powerpoint/2010/main" val="8748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44444E-6 L -1 4.44444E-6 " pathEditMode="relative" rAng="0" ptsTypes="AA">
                                      <p:cBhvr>
                                        <p:cTn id="6" dur="5000" fill="hold"/>
                                        <p:tgtEl>
                                          <p:spTgt spid="69"/>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tło" descr="Obraz zawierający obwód, sprzęt elektroniczny&#10;&#10;Opis wygenerowany automatycznie">
            <a:extLst>
              <a:ext uri="{FF2B5EF4-FFF2-40B4-BE49-F238E27FC236}">
                <a16:creationId xmlns:a16="http://schemas.microsoft.com/office/drawing/2014/main" id="{89569A8B-330A-477D-A192-088E8AF660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78"/>
          <a:stretch/>
        </p:blipFill>
        <p:spPr bwMode="auto">
          <a:xfrm flipH="1">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przeźroczyste">
            <a:extLst>
              <a:ext uri="{FF2B5EF4-FFF2-40B4-BE49-F238E27FC236}">
                <a16:creationId xmlns:a16="http://schemas.microsoft.com/office/drawing/2014/main" id="{548E1A1F-D0B0-46F1-A592-75E09E29F233}"/>
              </a:ext>
            </a:extLst>
          </p:cNvPr>
          <p:cNvSpPr/>
          <p:nvPr/>
        </p:nvSpPr>
        <p:spPr>
          <a:xfrm>
            <a:off x="0" y="0"/>
            <a:ext cx="12192000" cy="6858000"/>
          </a:xfrm>
          <a:prstGeom prst="rect">
            <a:avLst/>
          </a:prstGeom>
          <a:solidFill>
            <a:srgbClr val="FFFFFF">
              <a:alpha val="89804"/>
            </a:srgbClr>
          </a:solid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dirty="0"/>
          </a:p>
        </p:txBody>
      </p:sp>
      <p:pic>
        <p:nvPicPr>
          <p:cNvPr id="8" name="cisco" descr="Obraz zawierający komputer, urządzenie kuchenne&#10;&#10;Opis wygenerowany automatycznie">
            <a:extLst>
              <a:ext uri="{FF2B5EF4-FFF2-40B4-BE49-F238E27FC236}">
                <a16:creationId xmlns:a16="http://schemas.microsoft.com/office/drawing/2014/main" id="{84EE9B2D-7B50-4FB8-BCB4-B4022B624D9E}"/>
              </a:ext>
            </a:extLst>
          </p:cNvPr>
          <p:cNvPicPr>
            <a:picLocks noChangeAspect="1"/>
          </p:cNvPicPr>
          <p:nvPr/>
        </p:nvPicPr>
        <p:blipFill rotWithShape="1">
          <a:blip r:embed="rId4">
            <a:extLst>
              <a:ext uri="{28A0092B-C50C-407E-A947-70E740481C1C}">
                <a14:useLocalDpi xmlns:a14="http://schemas.microsoft.com/office/drawing/2010/main" val="0"/>
              </a:ext>
            </a:extLst>
          </a:blip>
          <a:srcRect l="19470" t="7279" r="19470" b="7279"/>
          <a:stretch/>
        </p:blipFill>
        <p:spPr>
          <a:xfrm>
            <a:off x="7124131" y="2801304"/>
            <a:ext cx="4580530" cy="3602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tplink">
            <a:extLst>
              <a:ext uri="{FF2B5EF4-FFF2-40B4-BE49-F238E27FC236}">
                <a16:creationId xmlns:a16="http://schemas.microsoft.com/office/drawing/2014/main" id="{FB783A1A-FCC9-4B88-8038-0FEC8A0D2C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22" t="29851" r="11060" b="25970"/>
          <a:stretch/>
        </p:blipFill>
        <p:spPr bwMode="auto">
          <a:xfrm>
            <a:off x="487339" y="348118"/>
            <a:ext cx="4794914" cy="3029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1" name="Łącznik: łamany 10">
            <a:extLst>
              <a:ext uri="{FF2B5EF4-FFF2-40B4-BE49-F238E27FC236}">
                <a16:creationId xmlns:a16="http://schemas.microsoft.com/office/drawing/2014/main" id="{01174E16-FDC2-44CE-A06A-E1A47C01A47A}"/>
              </a:ext>
            </a:extLst>
          </p:cNvPr>
          <p:cNvCxnSpPr>
            <a:cxnSpLocks/>
          </p:cNvCxnSpPr>
          <p:nvPr/>
        </p:nvCxnSpPr>
        <p:spPr>
          <a:xfrm rot="7500000">
            <a:off x="-743114" y="3034106"/>
            <a:ext cx="13678227" cy="687634"/>
          </a:xfrm>
          <a:prstGeom prst="bentConnector3">
            <a:avLst/>
          </a:prstGeom>
          <a:ln w="38100">
            <a:solidFill>
              <a:schemeClr val="tx1"/>
            </a:solidFill>
          </a:ln>
        </p:spPr>
        <p:style>
          <a:lnRef idx="1">
            <a:schemeClr val="dk1"/>
          </a:lnRef>
          <a:fillRef idx="0">
            <a:schemeClr val="dk1"/>
          </a:fillRef>
          <a:effectRef idx="0">
            <a:schemeClr val="dk1"/>
          </a:effectRef>
          <a:fontRef idx="minor">
            <a:schemeClr val="tx1"/>
          </a:fontRef>
        </p:style>
      </p:cxnSp>
      <p:pic>
        <p:nvPicPr>
          <p:cNvPr id="24" name="Obraz 23" descr="Obraz zawierający jasne, zamknąć&#10;&#10;Opis wygenerowany automatycznie">
            <a:extLst>
              <a:ext uri="{FF2B5EF4-FFF2-40B4-BE49-F238E27FC236}">
                <a16:creationId xmlns:a16="http://schemas.microsoft.com/office/drawing/2014/main" id="{B633F090-45F3-4094-AC32-8E7F155B4A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1912" y="847256"/>
            <a:ext cx="3896962" cy="3908096"/>
          </a:xfrm>
          <a:prstGeom prst="rect">
            <a:avLst/>
          </a:prstGeom>
        </p:spPr>
      </p:pic>
      <p:pic>
        <p:nvPicPr>
          <p:cNvPr id="22" name="Obraz 21" descr="Obraz zawierający samochód, droga, zewnętrzne, niebo&#10;&#10;Opis wygenerowany automatycznie">
            <a:extLst>
              <a:ext uri="{FF2B5EF4-FFF2-40B4-BE49-F238E27FC236}">
                <a16:creationId xmlns:a16="http://schemas.microsoft.com/office/drawing/2014/main" id="{36FB398B-0A3E-43EF-B894-2672AA67D7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3830" y="3735152"/>
            <a:ext cx="4656430" cy="3105803"/>
          </a:xfrm>
          <a:prstGeom prst="rect">
            <a:avLst/>
          </a:prstGeom>
        </p:spPr>
      </p:pic>
      <p:grpSp>
        <p:nvGrpSpPr>
          <p:cNvPr id="29" name="milka x10">
            <a:extLst>
              <a:ext uri="{FF2B5EF4-FFF2-40B4-BE49-F238E27FC236}">
                <a16:creationId xmlns:a16="http://schemas.microsoft.com/office/drawing/2014/main" id="{EF5D2664-E49F-46D1-9C18-DB69730A71BC}"/>
              </a:ext>
            </a:extLst>
          </p:cNvPr>
          <p:cNvGrpSpPr/>
          <p:nvPr/>
        </p:nvGrpSpPr>
        <p:grpSpPr>
          <a:xfrm>
            <a:off x="50943" y="229018"/>
            <a:ext cx="5668920" cy="3131962"/>
            <a:chOff x="-56874" y="117728"/>
            <a:chExt cx="4922554" cy="2830655"/>
          </a:xfrm>
        </p:grpSpPr>
        <p:pic>
          <p:nvPicPr>
            <p:cNvPr id="28" name="milka">
              <a:extLst>
                <a:ext uri="{FF2B5EF4-FFF2-40B4-BE49-F238E27FC236}">
                  <a16:creationId xmlns:a16="http://schemas.microsoft.com/office/drawing/2014/main" id="{5032393B-DA43-47E1-8C95-7516CB7D0ED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56874" y="117728"/>
              <a:ext cx="3550954" cy="1459055"/>
            </a:xfrm>
            <a:prstGeom prst="rect">
              <a:avLst/>
            </a:prstGeom>
          </p:spPr>
        </p:pic>
        <p:pic>
          <p:nvPicPr>
            <p:cNvPr id="34" name="milka">
              <a:extLst>
                <a:ext uri="{FF2B5EF4-FFF2-40B4-BE49-F238E27FC236}">
                  <a16:creationId xmlns:a16="http://schemas.microsoft.com/office/drawing/2014/main" id="{7D18FB1C-4EDD-4EDF-AF16-BA4D1A3EDE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95526" y="270128"/>
              <a:ext cx="3550954" cy="1459055"/>
            </a:xfrm>
            <a:prstGeom prst="rect">
              <a:avLst/>
            </a:prstGeom>
          </p:spPr>
        </p:pic>
        <p:pic>
          <p:nvPicPr>
            <p:cNvPr id="35" name="milka">
              <a:extLst>
                <a:ext uri="{FF2B5EF4-FFF2-40B4-BE49-F238E27FC236}">
                  <a16:creationId xmlns:a16="http://schemas.microsoft.com/office/drawing/2014/main" id="{0B50D346-E9EF-4877-A551-4FEF4D53F4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247926" y="422528"/>
              <a:ext cx="3550954" cy="1459055"/>
            </a:xfrm>
            <a:prstGeom prst="rect">
              <a:avLst/>
            </a:prstGeom>
          </p:spPr>
        </p:pic>
        <p:pic>
          <p:nvPicPr>
            <p:cNvPr id="36" name="milka">
              <a:extLst>
                <a:ext uri="{FF2B5EF4-FFF2-40B4-BE49-F238E27FC236}">
                  <a16:creationId xmlns:a16="http://schemas.microsoft.com/office/drawing/2014/main" id="{73D86667-2A31-439C-9F79-3955028E58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400326" y="574928"/>
              <a:ext cx="3550954" cy="1459055"/>
            </a:xfrm>
            <a:prstGeom prst="rect">
              <a:avLst/>
            </a:prstGeom>
          </p:spPr>
        </p:pic>
        <p:pic>
          <p:nvPicPr>
            <p:cNvPr id="37" name="milka">
              <a:extLst>
                <a:ext uri="{FF2B5EF4-FFF2-40B4-BE49-F238E27FC236}">
                  <a16:creationId xmlns:a16="http://schemas.microsoft.com/office/drawing/2014/main" id="{7AB59379-007F-40BA-B670-8385E3851D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552726" y="727328"/>
              <a:ext cx="3550954" cy="1459055"/>
            </a:xfrm>
            <a:prstGeom prst="rect">
              <a:avLst/>
            </a:prstGeom>
          </p:spPr>
        </p:pic>
        <p:pic>
          <p:nvPicPr>
            <p:cNvPr id="38" name="milka">
              <a:extLst>
                <a:ext uri="{FF2B5EF4-FFF2-40B4-BE49-F238E27FC236}">
                  <a16:creationId xmlns:a16="http://schemas.microsoft.com/office/drawing/2014/main" id="{96DD3F57-7E69-4C55-8E26-903D6E10A3B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705126" y="879728"/>
              <a:ext cx="3550954" cy="1459055"/>
            </a:xfrm>
            <a:prstGeom prst="rect">
              <a:avLst/>
            </a:prstGeom>
          </p:spPr>
        </p:pic>
        <p:pic>
          <p:nvPicPr>
            <p:cNvPr id="39" name="milka">
              <a:extLst>
                <a:ext uri="{FF2B5EF4-FFF2-40B4-BE49-F238E27FC236}">
                  <a16:creationId xmlns:a16="http://schemas.microsoft.com/office/drawing/2014/main" id="{82419FF1-9167-44D9-B474-B5F03A5426A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857526" y="1032128"/>
              <a:ext cx="3550954" cy="1459055"/>
            </a:xfrm>
            <a:prstGeom prst="rect">
              <a:avLst/>
            </a:prstGeom>
          </p:spPr>
        </p:pic>
        <p:pic>
          <p:nvPicPr>
            <p:cNvPr id="40" name="milka">
              <a:extLst>
                <a:ext uri="{FF2B5EF4-FFF2-40B4-BE49-F238E27FC236}">
                  <a16:creationId xmlns:a16="http://schemas.microsoft.com/office/drawing/2014/main" id="{24426354-1FD6-4076-A8E6-5C49591667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1009926" y="1184528"/>
              <a:ext cx="3550954" cy="1459055"/>
            </a:xfrm>
            <a:prstGeom prst="rect">
              <a:avLst/>
            </a:prstGeom>
          </p:spPr>
        </p:pic>
        <p:pic>
          <p:nvPicPr>
            <p:cNvPr id="41" name="milka">
              <a:extLst>
                <a:ext uri="{FF2B5EF4-FFF2-40B4-BE49-F238E27FC236}">
                  <a16:creationId xmlns:a16="http://schemas.microsoft.com/office/drawing/2014/main" id="{1E3032D6-EC78-4B27-B8A8-643888E45BC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1162326" y="1336928"/>
              <a:ext cx="3550954" cy="1459055"/>
            </a:xfrm>
            <a:prstGeom prst="rect">
              <a:avLst/>
            </a:prstGeom>
          </p:spPr>
        </p:pic>
        <p:pic>
          <p:nvPicPr>
            <p:cNvPr id="42" name="milka">
              <a:extLst>
                <a:ext uri="{FF2B5EF4-FFF2-40B4-BE49-F238E27FC236}">
                  <a16:creationId xmlns:a16="http://schemas.microsoft.com/office/drawing/2014/main" id="{5D21F5DE-6D16-48C2-B699-94C0F44CF82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1314726" y="1489328"/>
              <a:ext cx="3550954" cy="1459055"/>
            </a:xfrm>
            <a:prstGeom prst="rect">
              <a:avLst/>
            </a:prstGeom>
          </p:spPr>
        </p:pic>
      </p:grpSp>
      <p:grpSp>
        <p:nvGrpSpPr>
          <p:cNvPr id="45" name="milka x10">
            <a:extLst>
              <a:ext uri="{FF2B5EF4-FFF2-40B4-BE49-F238E27FC236}">
                <a16:creationId xmlns:a16="http://schemas.microsoft.com/office/drawing/2014/main" id="{4FA4F67E-CF20-49B0-BEC3-C5368340B126}"/>
              </a:ext>
            </a:extLst>
          </p:cNvPr>
          <p:cNvGrpSpPr/>
          <p:nvPr/>
        </p:nvGrpSpPr>
        <p:grpSpPr>
          <a:xfrm>
            <a:off x="9574863" y="4978478"/>
            <a:ext cx="2692204" cy="1445740"/>
            <a:chOff x="-56874" y="117728"/>
            <a:chExt cx="4922554" cy="2830655"/>
          </a:xfrm>
        </p:grpSpPr>
        <p:pic>
          <p:nvPicPr>
            <p:cNvPr id="46" name="milka">
              <a:extLst>
                <a:ext uri="{FF2B5EF4-FFF2-40B4-BE49-F238E27FC236}">
                  <a16:creationId xmlns:a16="http://schemas.microsoft.com/office/drawing/2014/main" id="{03A304A7-C2FC-4A87-AAD2-4B5475A37A3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56874" y="117728"/>
              <a:ext cx="3550954" cy="1459055"/>
            </a:xfrm>
            <a:prstGeom prst="rect">
              <a:avLst/>
            </a:prstGeom>
          </p:spPr>
        </p:pic>
        <p:pic>
          <p:nvPicPr>
            <p:cNvPr id="47" name="milka">
              <a:extLst>
                <a:ext uri="{FF2B5EF4-FFF2-40B4-BE49-F238E27FC236}">
                  <a16:creationId xmlns:a16="http://schemas.microsoft.com/office/drawing/2014/main" id="{86EA8ABB-8957-4FD9-A3F0-5E20B9DA58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95526" y="270128"/>
              <a:ext cx="3550954" cy="1459055"/>
            </a:xfrm>
            <a:prstGeom prst="rect">
              <a:avLst/>
            </a:prstGeom>
          </p:spPr>
        </p:pic>
        <p:pic>
          <p:nvPicPr>
            <p:cNvPr id="48" name="milka">
              <a:extLst>
                <a:ext uri="{FF2B5EF4-FFF2-40B4-BE49-F238E27FC236}">
                  <a16:creationId xmlns:a16="http://schemas.microsoft.com/office/drawing/2014/main" id="{BF792141-55DC-4823-BC1E-2E0A397F06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247926" y="422528"/>
              <a:ext cx="3550954" cy="1459055"/>
            </a:xfrm>
            <a:prstGeom prst="rect">
              <a:avLst/>
            </a:prstGeom>
          </p:spPr>
        </p:pic>
        <p:pic>
          <p:nvPicPr>
            <p:cNvPr id="49" name="milka">
              <a:extLst>
                <a:ext uri="{FF2B5EF4-FFF2-40B4-BE49-F238E27FC236}">
                  <a16:creationId xmlns:a16="http://schemas.microsoft.com/office/drawing/2014/main" id="{0581F4C7-FBC1-4C08-81E0-B144416247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400326" y="574928"/>
              <a:ext cx="3550954" cy="1459055"/>
            </a:xfrm>
            <a:prstGeom prst="rect">
              <a:avLst/>
            </a:prstGeom>
          </p:spPr>
        </p:pic>
        <p:pic>
          <p:nvPicPr>
            <p:cNvPr id="50" name="milka">
              <a:extLst>
                <a:ext uri="{FF2B5EF4-FFF2-40B4-BE49-F238E27FC236}">
                  <a16:creationId xmlns:a16="http://schemas.microsoft.com/office/drawing/2014/main" id="{3A3AA19E-EF8D-4DF1-91C1-1BC9BD9B37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552726" y="727328"/>
              <a:ext cx="3550954" cy="1459055"/>
            </a:xfrm>
            <a:prstGeom prst="rect">
              <a:avLst/>
            </a:prstGeom>
          </p:spPr>
        </p:pic>
        <p:pic>
          <p:nvPicPr>
            <p:cNvPr id="51" name="milka">
              <a:extLst>
                <a:ext uri="{FF2B5EF4-FFF2-40B4-BE49-F238E27FC236}">
                  <a16:creationId xmlns:a16="http://schemas.microsoft.com/office/drawing/2014/main" id="{20BCAA80-513E-40BD-BB5A-FE6FFE0C318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705126" y="879728"/>
              <a:ext cx="3550954" cy="1459055"/>
            </a:xfrm>
            <a:prstGeom prst="rect">
              <a:avLst/>
            </a:prstGeom>
          </p:spPr>
        </p:pic>
        <p:pic>
          <p:nvPicPr>
            <p:cNvPr id="52" name="milka">
              <a:extLst>
                <a:ext uri="{FF2B5EF4-FFF2-40B4-BE49-F238E27FC236}">
                  <a16:creationId xmlns:a16="http://schemas.microsoft.com/office/drawing/2014/main" id="{41961CB7-707A-4E0F-AD0A-E6C8A9BA34D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857526" y="1032128"/>
              <a:ext cx="3550954" cy="1459055"/>
            </a:xfrm>
            <a:prstGeom prst="rect">
              <a:avLst/>
            </a:prstGeom>
          </p:spPr>
        </p:pic>
        <p:pic>
          <p:nvPicPr>
            <p:cNvPr id="53" name="milka">
              <a:extLst>
                <a:ext uri="{FF2B5EF4-FFF2-40B4-BE49-F238E27FC236}">
                  <a16:creationId xmlns:a16="http://schemas.microsoft.com/office/drawing/2014/main" id="{6E06C82B-7559-4F8E-8D00-8A60CADAF4E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1009926" y="1184528"/>
              <a:ext cx="3550954" cy="1459055"/>
            </a:xfrm>
            <a:prstGeom prst="rect">
              <a:avLst/>
            </a:prstGeom>
          </p:spPr>
        </p:pic>
        <p:pic>
          <p:nvPicPr>
            <p:cNvPr id="54" name="milka">
              <a:extLst>
                <a:ext uri="{FF2B5EF4-FFF2-40B4-BE49-F238E27FC236}">
                  <a16:creationId xmlns:a16="http://schemas.microsoft.com/office/drawing/2014/main" id="{8B69FF7D-A6C5-4F12-8CE9-A43C135AE1F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1162326" y="1336928"/>
              <a:ext cx="3550954" cy="1459055"/>
            </a:xfrm>
            <a:prstGeom prst="rect">
              <a:avLst/>
            </a:prstGeom>
          </p:spPr>
        </p:pic>
        <p:pic>
          <p:nvPicPr>
            <p:cNvPr id="55" name="milka">
              <a:extLst>
                <a:ext uri="{FF2B5EF4-FFF2-40B4-BE49-F238E27FC236}">
                  <a16:creationId xmlns:a16="http://schemas.microsoft.com/office/drawing/2014/main" id="{E24DAF6E-8548-41DD-B603-24CC5398334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80" b="89880" l="5248" r="95149">
                          <a14:foregroundMark x1="6436" y1="22651" x2="5248" y2="65783"/>
                          <a14:foregroundMark x1="8812" y1="37108" x2="13564" y2="42892"/>
                          <a14:foregroundMark x1="13564" y1="42892" x2="18614" y2="42892"/>
                          <a14:foregroundMark x1="18614" y1="42892" x2="23564" y2="37108"/>
                          <a14:foregroundMark x1="23564" y1="37108" x2="25446" y2="49639"/>
                          <a14:foregroundMark x1="25446" y1="49639" x2="40297" y2="35181"/>
                          <a14:foregroundMark x1="40297" y1="35181" x2="45446" y2="35422"/>
                          <a14:foregroundMark x1="45446" y1="35422" x2="47129" y2="34458"/>
                          <a14:foregroundMark x1="26337" y1="37108" x2="32970" y2="35663"/>
                          <a14:foregroundMark x1="57426" y1="27711" x2="73267" y2="20964"/>
                          <a14:foregroundMark x1="73267" y1="20964" x2="81782" y2="30120"/>
                          <a14:foregroundMark x1="63267" y1="73494" x2="73762" y2="75181"/>
                          <a14:foregroundMark x1="73762" y1="75181" x2="84653" y2="72771"/>
                          <a14:foregroundMark x1="84653" y1="72771" x2="89703" y2="75181"/>
                          <a14:foregroundMark x1="89703" y1="75181" x2="94257" y2="67229"/>
                          <a14:foregroundMark x1="94257" y1="67229" x2="95149" y2="30361"/>
                          <a14:foregroundMark x1="95149" y1="30361" x2="94752" y2="27711"/>
                        </a14:backgroundRemoval>
                      </a14:imgEffect>
                    </a14:imgLayer>
                  </a14:imgProps>
                </a:ext>
              </a:extLst>
            </a:blip>
            <a:stretch>
              <a:fillRect/>
            </a:stretch>
          </p:blipFill>
          <p:spPr>
            <a:xfrm>
              <a:off x="1314726" y="1489328"/>
              <a:ext cx="3550954" cy="1459055"/>
            </a:xfrm>
            <a:prstGeom prst="rect">
              <a:avLst/>
            </a:prstGeom>
          </p:spPr>
        </p:pic>
      </p:grpSp>
    </p:spTree>
    <p:extLst>
      <p:ext uri="{BB962C8B-B14F-4D97-AF65-F5344CB8AC3E}">
        <p14:creationId xmlns:p14="http://schemas.microsoft.com/office/powerpoint/2010/main" val="395265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0-#ppt_w/2"/>
                                          </p:val>
                                        </p:tav>
                                        <p:tav tm="100000">
                                          <p:val>
                                            <p:strVal val="#ppt_x"/>
                                          </p:val>
                                        </p:tav>
                                      </p:tavLst>
                                    </p:anim>
                                    <p:anim calcmode="lin" valueType="num">
                                      <p:cBhvr additive="base">
                                        <p:cTn id="2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1+#ppt_w/2"/>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6"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1+#ppt_w/2"/>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hidden="1">
            <a:extLst>
              <a:ext uri="{FF2B5EF4-FFF2-40B4-BE49-F238E27FC236}">
                <a16:creationId xmlns:a16="http://schemas.microsoft.com/office/drawing/2014/main" id="{033BB7E6-5340-4387-818D-57CC16E34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0535394" cy="6852124"/>
          </a:xfrm>
          <a:prstGeom prst="rect">
            <a:avLst/>
          </a:prstGeom>
          <a:noFill/>
          <a:extLst>
            <a:ext uri="{909E8E84-426E-40DD-AFC4-6F175D3DCCD1}">
              <a14:hiddenFill xmlns:a14="http://schemas.microsoft.com/office/drawing/2010/main">
                <a:solidFill>
                  <a:srgbClr val="FFFFFF"/>
                </a:solidFill>
              </a14:hiddenFill>
            </a:ext>
          </a:extLst>
        </p:spPr>
      </p:pic>
      <p:pic>
        <p:nvPicPr>
          <p:cNvPr id="15" name="tło">
            <a:extLst>
              <a:ext uri="{FF2B5EF4-FFF2-40B4-BE49-F238E27FC236}">
                <a16:creationId xmlns:a16="http://schemas.microsoft.com/office/drawing/2014/main" id="{CD1BA6FC-0D36-4E09-9493-8E39B6C25006}"/>
              </a:ext>
            </a:extLst>
          </p:cNvPr>
          <p:cNvPicPr>
            <a:picLocks noChangeAspect="1"/>
          </p:cNvPicPr>
          <p:nvPr/>
        </p:nvPicPr>
        <p:blipFill>
          <a:blip r:embed="rId3"/>
          <a:stretch>
            <a:fillRect/>
          </a:stretch>
        </p:blipFill>
        <p:spPr>
          <a:xfrm flipH="1">
            <a:off x="-63300" y="-5876"/>
            <a:ext cx="9629775" cy="6858000"/>
          </a:xfrm>
          <a:prstGeom prst="rect">
            <a:avLst/>
          </a:prstGeom>
        </p:spPr>
      </p:pic>
      <p:grpSp>
        <p:nvGrpSpPr>
          <p:cNvPr id="6" name="przeźroczyste">
            <a:extLst>
              <a:ext uri="{FF2B5EF4-FFF2-40B4-BE49-F238E27FC236}">
                <a16:creationId xmlns:a16="http://schemas.microsoft.com/office/drawing/2014/main" id="{0A006320-7022-4C96-8B41-6F85FDAC3E7B}"/>
              </a:ext>
            </a:extLst>
          </p:cNvPr>
          <p:cNvGrpSpPr/>
          <p:nvPr/>
        </p:nvGrpSpPr>
        <p:grpSpPr>
          <a:xfrm flipV="1">
            <a:off x="3913901" y="0"/>
            <a:ext cx="7416348" cy="6858000"/>
            <a:chOff x="4227920" y="0"/>
            <a:chExt cx="7332132" cy="6858000"/>
          </a:xfrm>
          <a:solidFill>
            <a:schemeClr val="bg1">
              <a:alpha val="69804"/>
            </a:schemeClr>
          </a:solidFill>
        </p:grpSpPr>
        <p:sp>
          <p:nvSpPr>
            <p:cNvPr id="7" name="Trójkąt prostokątny 6">
              <a:extLst>
                <a:ext uri="{FF2B5EF4-FFF2-40B4-BE49-F238E27FC236}">
                  <a16:creationId xmlns:a16="http://schemas.microsoft.com/office/drawing/2014/main" id="{BF9999BC-804A-4F9C-B8F8-D7590C61E2BD}"/>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7E30FCFE-3F87-4368-BE97-05ED1ADF225B}"/>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3" name="białe">
            <a:extLst>
              <a:ext uri="{FF2B5EF4-FFF2-40B4-BE49-F238E27FC236}">
                <a16:creationId xmlns:a16="http://schemas.microsoft.com/office/drawing/2014/main" id="{3EC40DA6-5BE7-41BB-95B3-E621FB03CEB9}"/>
              </a:ext>
            </a:extLst>
          </p:cNvPr>
          <p:cNvGrpSpPr/>
          <p:nvPr/>
        </p:nvGrpSpPr>
        <p:grpSpPr>
          <a:xfrm flipV="1">
            <a:off x="4786744" y="0"/>
            <a:ext cx="7405256" cy="6858000"/>
            <a:chOff x="4238886" y="0"/>
            <a:chExt cx="7321166" cy="6858000"/>
          </a:xfrm>
          <a:solidFill>
            <a:schemeClr val="bg1"/>
          </a:solidFill>
        </p:grpSpPr>
        <p:sp>
          <p:nvSpPr>
            <p:cNvPr id="4" name="Trójkąt prostokątny 3">
              <a:extLst>
                <a:ext uri="{FF2B5EF4-FFF2-40B4-BE49-F238E27FC236}">
                  <a16:creationId xmlns:a16="http://schemas.microsoft.com/office/drawing/2014/main" id="{256648F5-6875-4674-827E-882488E56E70}"/>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5" name="Prostokąt 4">
              <a:extLst>
                <a:ext uri="{FF2B5EF4-FFF2-40B4-BE49-F238E27FC236}">
                  <a16:creationId xmlns:a16="http://schemas.microsoft.com/office/drawing/2014/main" id="{86228665-02DB-408A-9300-289FBC2A210E}"/>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16" name="Tytuł (2)">
            <a:extLst>
              <a:ext uri="{FF2B5EF4-FFF2-40B4-BE49-F238E27FC236}">
                <a16:creationId xmlns:a16="http://schemas.microsoft.com/office/drawing/2014/main" id="{BAFFD7A7-6538-4F8B-A66F-09973C76C1EA}"/>
              </a:ext>
            </a:extLst>
          </p:cNvPr>
          <p:cNvSpPr txBox="1">
            <a:spLocks/>
          </p:cNvSpPr>
          <p:nvPr/>
        </p:nvSpPr>
        <p:spPr>
          <a:xfrm>
            <a:off x="7173030" y="3423124"/>
            <a:ext cx="4786890" cy="1537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2800" dirty="0">
                <a:latin typeface="+mn-lt"/>
              </a:rPr>
              <a:t>Krótki poradnik do tworzenia sieci wirtualnych na przełącznikach Cisco</a:t>
            </a:r>
          </a:p>
        </p:txBody>
      </p:sp>
      <p:sp>
        <p:nvSpPr>
          <p:cNvPr id="17" name="Tytuł (2)">
            <a:extLst>
              <a:ext uri="{FF2B5EF4-FFF2-40B4-BE49-F238E27FC236}">
                <a16:creationId xmlns:a16="http://schemas.microsoft.com/office/drawing/2014/main" id="{807358F0-8E4D-4E8F-BB7A-C45EC9E128FB}"/>
              </a:ext>
            </a:extLst>
          </p:cNvPr>
          <p:cNvSpPr txBox="1">
            <a:spLocks/>
          </p:cNvSpPr>
          <p:nvPr/>
        </p:nvSpPr>
        <p:spPr>
          <a:xfrm>
            <a:off x="6693765" y="1526103"/>
            <a:ext cx="5266155" cy="1575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Konfiguracja VLAN</a:t>
            </a:r>
          </a:p>
        </p:txBody>
      </p:sp>
    </p:spTree>
    <p:extLst>
      <p:ext uri="{BB962C8B-B14F-4D97-AF65-F5344CB8AC3E}">
        <p14:creationId xmlns:p14="http://schemas.microsoft.com/office/powerpoint/2010/main" val="408334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1A95D3D-CDA2-40BA-836F-98F8BE2B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12192000" cy="6667500"/>
          </a:xfrm>
          <a:prstGeom prst="rect">
            <a:avLst/>
          </a:prstGeom>
        </p:spPr>
      </p:pic>
    </p:spTree>
    <p:extLst>
      <p:ext uri="{BB962C8B-B14F-4D97-AF65-F5344CB8AC3E}">
        <p14:creationId xmlns:p14="http://schemas.microsoft.com/office/powerpoint/2010/main" val="388225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7AC8894-83FE-4639-94CE-65958CF53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258" y="128127"/>
            <a:ext cx="6687483" cy="6601746"/>
          </a:xfrm>
          <a:prstGeom prst="rect">
            <a:avLst/>
          </a:prstGeom>
        </p:spPr>
      </p:pic>
    </p:spTree>
    <p:extLst>
      <p:ext uri="{BB962C8B-B14F-4D97-AF65-F5344CB8AC3E}">
        <p14:creationId xmlns:p14="http://schemas.microsoft.com/office/powerpoint/2010/main" val="30888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5E44622F-6F3C-40C2-AF2E-E9F9818A6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258" y="137653"/>
            <a:ext cx="6687483" cy="6582694"/>
          </a:xfrm>
          <a:prstGeom prst="rect">
            <a:avLst/>
          </a:prstGeom>
        </p:spPr>
      </p:pic>
    </p:spTree>
    <p:extLst>
      <p:ext uri="{BB962C8B-B14F-4D97-AF65-F5344CB8AC3E}">
        <p14:creationId xmlns:p14="http://schemas.microsoft.com/office/powerpoint/2010/main" val="218610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A48F15D8-74F4-4C78-B098-1DF27729D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474" y="0"/>
            <a:ext cx="6497052" cy="6858000"/>
          </a:xfrm>
          <a:prstGeom prst="rect">
            <a:avLst/>
          </a:prstGeom>
        </p:spPr>
      </p:pic>
    </p:spTree>
    <p:extLst>
      <p:ext uri="{BB962C8B-B14F-4D97-AF65-F5344CB8AC3E}">
        <p14:creationId xmlns:p14="http://schemas.microsoft.com/office/powerpoint/2010/main" val="333950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0917D1F-A1E7-4963-AA72-9519E3A60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474" y="0"/>
            <a:ext cx="6497052" cy="6858000"/>
          </a:xfrm>
          <a:prstGeom prst="rect">
            <a:avLst/>
          </a:prstGeom>
        </p:spPr>
      </p:pic>
    </p:spTree>
    <p:extLst>
      <p:ext uri="{BB962C8B-B14F-4D97-AF65-F5344CB8AC3E}">
        <p14:creationId xmlns:p14="http://schemas.microsoft.com/office/powerpoint/2010/main" val="158471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80B1E15E-A8E7-4948-BEAC-F05863A87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258" y="180521"/>
            <a:ext cx="6687483" cy="6496957"/>
          </a:xfrm>
          <a:prstGeom prst="rect">
            <a:avLst/>
          </a:prstGeom>
        </p:spPr>
      </p:pic>
    </p:spTree>
    <p:extLst>
      <p:ext uri="{BB962C8B-B14F-4D97-AF65-F5344CB8AC3E}">
        <p14:creationId xmlns:p14="http://schemas.microsoft.com/office/powerpoint/2010/main" val="3390331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67044045-50DB-4D83-B29B-15822917D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258" y="180521"/>
            <a:ext cx="6687483" cy="6496957"/>
          </a:xfrm>
          <a:prstGeom prst="rect">
            <a:avLst/>
          </a:prstGeom>
        </p:spPr>
      </p:pic>
    </p:spTree>
    <p:extLst>
      <p:ext uri="{BB962C8B-B14F-4D97-AF65-F5344CB8AC3E}">
        <p14:creationId xmlns:p14="http://schemas.microsoft.com/office/powerpoint/2010/main" val="128555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14C60E6C-48A3-4BB3-97B8-8D3E7BA85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258" y="180521"/>
            <a:ext cx="6687483" cy="6496957"/>
          </a:xfrm>
          <a:prstGeom prst="rect">
            <a:avLst/>
          </a:prstGeom>
        </p:spPr>
      </p:pic>
    </p:spTree>
    <p:extLst>
      <p:ext uri="{BB962C8B-B14F-4D97-AF65-F5344CB8AC3E}">
        <p14:creationId xmlns:p14="http://schemas.microsoft.com/office/powerpoint/2010/main" val="43058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tło">
            <a:extLst>
              <a:ext uri="{FF2B5EF4-FFF2-40B4-BE49-F238E27FC236}">
                <a16:creationId xmlns:a16="http://schemas.microsoft.com/office/drawing/2014/main" id="{B04DFAB2-35BE-4DD9-84DC-C5A42C1244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656"/>
          <a:stretch/>
        </p:blipFill>
        <p:spPr bwMode="auto">
          <a:xfrm flipH="1">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Shape 51">
            <a:extLst>
              <a:ext uri="{FF2B5EF4-FFF2-40B4-BE49-F238E27FC236}">
                <a16:creationId xmlns:a16="http://schemas.microsoft.com/office/drawing/2014/main" id="{E1223861-A3E8-48E6-8C01-F3C9AD22D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E940727-F42D-4F2B-AF71-DA5D9FABE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D44A05AA-56F2-4543-9F83-4169ECFEFB2E}"/>
              </a:ext>
            </a:extLst>
          </p:cNvPr>
          <p:cNvSpPr>
            <a:spLocks noGrp="1"/>
          </p:cNvSpPr>
          <p:nvPr>
            <p:ph type="title"/>
          </p:nvPr>
        </p:nvSpPr>
        <p:spPr>
          <a:xfrm>
            <a:off x="804672" y="874442"/>
            <a:ext cx="5291328" cy="3072384"/>
          </a:xfrm>
        </p:spPr>
        <p:txBody>
          <a:bodyPr vert="horz" lIns="91440" tIns="45720" rIns="91440" bIns="45720" rtlCol="0" anchor="b">
            <a:normAutofit/>
          </a:bodyPr>
          <a:lstStyle/>
          <a:p>
            <a:pPr>
              <a:lnSpc>
                <a:spcPct val="100000"/>
              </a:lnSpc>
            </a:pPr>
            <a:r>
              <a:rPr lang="pl-PL" sz="4800" dirty="0"/>
              <a:t>Wprowadzenie do sieci wirtualnych</a:t>
            </a:r>
          </a:p>
        </p:txBody>
      </p:sp>
      <p:sp>
        <p:nvSpPr>
          <p:cNvPr id="3" name="Symbol zastępczy tekstu 2">
            <a:extLst>
              <a:ext uri="{FF2B5EF4-FFF2-40B4-BE49-F238E27FC236}">
                <a16:creationId xmlns:a16="http://schemas.microsoft.com/office/drawing/2014/main" id="{DA669B13-5D77-4119-A497-BE59F826023A}"/>
              </a:ext>
            </a:extLst>
          </p:cNvPr>
          <p:cNvSpPr>
            <a:spLocks noGrp="1"/>
          </p:cNvSpPr>
          <p:nvPr>
            <p:ph type="body" idx="1"/>
          </p:nvPr>
        </p:nvSpPr>
        <p:spPr>
          <a:xfrm>
            <a:off x="804672" y="4093130"/>
            <a:ext cx="4169664" cy="1155525"/>
          </a:xfrm>
        </p:spPr>
        <p:txBody>
          <a:bodyPr vert="horz" lIns="91440" tIns="45720" rIns="91440" bIns="45720" rtlCol="0" anchor="t">
            <a:normAutofit/>
          </a:bodyPr>
          <a:lstStyle/>
          <a:p>
            <a:pPr>
              <a:lnSpc>
                <a:spcPct val="100000"/>
              </a:lnSpc>
            </a:pPr>
            <a:r>
              <a:rPr lang="pl-PL" sz="2800" dirty="0">
                <a:solidFill>
                  <a:schemeClr val="tx1"/>
                </a:solidFill>
              </a:rPr>
              <a:t>Czyli co to jest VLAN </a:t>
            </a:r>
            <a:br>
              <a:rPr lang="pl-PL" sz="2800" dirty="0">
                <a:solidFill>
                  <a:schemeClr val="tx1"/>
                </a:solidFill>
              </a:rPr>
            </a:br>
            <a:r>
              <a:rPr lang="pl-PL" sz="2800" dirty="0">
                <a:solidFill>
                  <a:schemeClr val="tx1"/>
                </a:solidFill>
              </a:rPr>
              <a:t>i jak to wszystko działa?</a:t>
            </a:r>
          </a:p>
        </p:txBody>
      </p:sp>
    </p:spTree>
    <p:extLst>
      <p:ext uri="{BB962C8B-B14F-4D97-AF65-F5344CB8AC3E}">
        <p14:creationId xmlns:p14="http://schemas.microsoft.com/office/powerpoint/2010/main" val="1451687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01375A3-E3DC-4E3F-A548-CBA19EC96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12192000" cy="6667500"/>
          </a:xfrm>
          <a:prstGeom prst="rect">
            <a:avLst/>
          </a:prstGeom>
        </p:spPr>
      </p:pic>
      <p:pic>
        <p:nvPicPr>
          <p:cNvPr id="5" name="Obraz 4" descr="Obraz zawierający stół&#10;&#10;Opis wygenerowany automatycznie">
            <a:extLst>
              <a:ext uri="{FF2B5EF4-FFF2-40B4-BE49-F238E27FC236}">
                <a16:creationId xmlns:a16="http://schemas.microsoft.com/office/drawing/2014/main" id="{0177AFE1-CCE5-4D2E-8B65-21FD51517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388" y="513943"/>
            <a:ext cx="8583223" cy="5830114"/>
          </a:xfrm>
          <a:prstGeom prst="rect">
            <a:avLst/>
          </a:prstGeom>
        </p:spPr>
      </p:pic>
    </p:spTree>
    <p:extLst>
      <p:ext uri="{BB962C8B-B14F-4D97-AF65-F5344CB8AC3E}">
        <p14:creationId xmlns:p14="http://schemas.microsoft.com/office/powerpoint/2010/main" val="2687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27F88F1-45D1-40DB-8CC0-835D5409D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12192000" cy="6667500"/>
          </a:xfrm>
          <a:prstGeom prst="rect">
            <a:avLst/>
          </a:prstGeom>
        </p:spPr>
      </p:pic>
      <p:pic>
        <p:nvPicPr>
          <p:cNvPr id="5" name="Obraz 4" descr="Obraz zawierający stół&#10;&#10;Opis wygenerowany automatycznie">
            <a:extLst>
              <a:ext uri="{FF2B5EF4-FFF2-40B4-BE49-F238E27FC236}">
                <a16:creationId xmlns:a16="http://schemas.microsoft.com/office/drawing/2014/main" id="{D94C7E1B-A755-4E0E-9E00-57F0204F3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388" y="513943"/>
            <a:ext cx="8583223" cy="5830114"/>
          </a:xfrm>
          <a:prstGeom prst="rect">
            <a:avLst/>
          </a:prstGeom>
        </p:spPr>
      </p:pic>
    </p:spTree>
    <p:extLst>
      <p:ext uri="{BB962C8B-B14F-4D97-AF65-F5344CB8AC3E}">
        <p14:creationId xmlns:p14="http://schemas.microsoft.com/office/powerpoint/2010/main" val="324497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D783AF4-A9E2-4071-8B4E-1092858F8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12192000" cy="6667500"/>
          </a:xfrm>
          <a:prstGeom prst="rect">
            <a:avLst/>
          </a:prstGeom>
        </p:spPr>
      </p:pic>
      <p:pic>
        <p:nvPicPr>
          <p:cNvPr id="5" name="Obraz 4" descr="Obraz zawierający stół&#10;&#10;Opis wygenerowany automatycznie">
            <a:extLst>
              <a:ext uri="{FF2B5EF4-FFF2-40B4-BE49-F238E27FC236}">
                <a16:creationId xmlns:a16="http://schemas.microsoft.com/office/drawing/2014/main" id="{CB5F23F3-56B4-4E2E-A4E9-A2DF81ED9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388" y="513943"/>
            <a:ext cx="8583223" cy="5830114"/>
          </a:xfrm>
          <a:prstGeom prst="rect">
            <a:avLst/>
          </a:prstGeom>
        </p:spPr>
      </p:pic>
    </p:spTree>
    <p:extLst>
      <p:ext uri="{BB962C8B-B14F-4D97-AF65-F5344CB8AC3E}">
        <p14:creationId xmlns:p14="http://schemas.microsoft.com/office/powerpoint/2010/main" val="3905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89C8A87-00B6-4806-B7CF-3C503CD68A43}"/>
              </a:ext>
            </a:extLst>
          </p:cNvPr>
          <p:cNvPicPr>
            <a:picLocks noChangeAspect="1"/>
          </p:cNvPicPr>
          <p:nvPr/>
        </p:nvPicPr>
        <p:blipFill>
          <a:blip r:embed="rId2"/>
          <a:stretch>
            <a:fillRect/>
          </a:stretch>
        </p:blipFill>
        <p:spPr>
          <a:xfrm>
            <a:off x="0" y="95250"/>
            <a:ext cx="12192000" cy="6667500"/>
          </a:xfrm>
          <a:prstGeom prst="rect">
            <a:avLst/>
          </a:prstGeom>
        </p:spPr>
      </p:pic>
    </p:spTree>
    <p:extLst>
      <p:ext uri="{BB962C8B-B14F-4D97-AF65-F5344CB8AC3E}">
        <p14:creationId xmlns:p14="http://schemas.microsoft.com/office/powerpoint/2010/main" val="239205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3BA2C875-76D2-4224-8C40-0CE187556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258" y="151942"/>
            <a:ext cx="6687483" cy="6554115"/>
          </a:xfrm>
          <a:prstGeom prst="rect">
            <a:avLst/>
          </a:prstGeom>
        </p:spPr>
      </p:pic>
    </p:spTree>
    <p:extLst>
      <p:ext uri="{BB962C8B-B14F-4D97-AF65-F5344CB8AC3E}">
        <p14:creationId xmlns:p14="http://schemas.microsoft.com/office/powerpoint/2010/main" val="218609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93801910-F1A2-4ACA-BDD6-F46FB239E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0520"/>
            <a:ext cx="6687483" cy="6496957"/>
          </a:xfrm>
          <a:prstGeom prst="rect">
            <a:avLst/>
          </a:prstGeom>
        </p:spPr>
      </p:pic>
      <p:pic>
        <p:nvPicPr>
          <p:cNvPr id="3" name="Obraz 2" descr="Obraz zawierający tekst&#10;&#10;Opis wygenerowany automatycznie">
            <a:extLst>
              <a:ext uri="{FF2B5EF4-FFF2-40B4-BE49-F238E27FC236}">
                <a16:creationId xmlns:a16="http://schemas.microsoft.com/office/drawing/2014/main" id="{2EA346B8-B680-4C82-9CE2-E9AC285D4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517" y="180520"/>
            <a:ext cx="6687483" cy="6496957"/>
          </a:xfrm>
          <a:prstGeom prst="rect">
            <a:avLst/>
          </a:prstGeom>
        </p:spPr>
      </p:pic>
    </p:spTree>
    <p:extLst>
      <p:ext uri="{BB962C8B-B14F-4D97-AF65-F5344CB8AC3E}">
        <p14:creationId xmlns:p14="http://schemas.microsoft.com/office/powerpoint/2010/main" val="145816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37C584B-D2DF-4CAF-9E1D-D0AAF6735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12192000" cy="6667500"/>
          </a:xfrm>
          <a:prstGeom prst="rect">
            <a:avLst/>
          </a:prstGeom>
        </p:spPr>
      </p:pic>
      <p:pic>
        <p:nvPicPr>
          <p:cNvPr id="5" name="Obraz 4" descr="Obraz zawierający stół&#10;&#10;Opis wygenerowany automatycznie">
            <a:extLst>
              <a:ext uri="{FF2B5EF4-FFF2-40B4-BE49-F238E27FC236}">
                <a16:creationId xmlns:a16="http://schemas.microsoft.com/office/drawing/2014/main" id="{783D4E49-0F5D-4D8F-83DA-B8B1E5DE4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810" y="709233"/>
            <a:ext cx="8278380" cy="5439534"/>
          </a:xfrm>
          <a:prstGeom prst="rect">
            <a:avLst/>
          </a:prstGeom>
        </p:spPr>
      </p:pic>
    </p:spTree>
    <p:extLst>
      <p:ext uri="{BB962C8B-B14F-4D97-AF65-F5344CB8AC3E}">
        <p14:creationId xmlns:p14="http://schemas.microsoft.com/office/powerpoint/2010/main" val="133493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73A292FD-94CA-4743-8649-FAA95AA8B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521"/>
            <a:ext cx="6687483" cy="6496957"/>
          </a:xfrm>
          <a:prstGeom prst="rect">
            <a:avLst/>
          </a:prstGeom>
        </p:spPr>
      </p:pic>
      <p:pic>
        <p:nvPicPr>
          <p:cNvPr id="5" name="Obraz 4" descr="Obraz zawierający tekst&#10;&#10;Opis wygenerowany automatycznie">
            <a:extLst>
              <a:ext uri="{FF2B5EF4-FFF2-40B4-BE49-F238E27FC236}">
                <a16:creationId xmlns:a16="http://schemas.microsoft.com/office/drawing/2014/main" id="{8431FE52-0E62-4A8F-8B7D-5159278F6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517" y="180520"/>
            <a:ext cx="6687483" cy="6496957"/>
          </a:xfrm>
          <a:prstGeom prst="rect">
            <a:avLst/>
          </a:prstGeom>
        </p:spPr>
      </p:pic>
    </p:spTree>
    <p:extLst>
      <p:ext uri="{BB962C8B-B14F-4D97-AF65-F5344CB8AC3E}">
        <p14:creationId xmlns:p14="http://schemas.microsoft.com/office/powerpoint/2010/main" val="349078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a:extLst>
              <a:ext uri="{FF2B5EF4-FFF2-40B4-BE49-F238E27FC236}">
                <a16:creationId xmlns:a16="http://schemas.microsoft.com/office/drawing/2014/main" id="{3DF5BF8F-116D-44EF-BEAC-9B19FCA93591}"/>
              </a:ext>
            </a:extLst>
          </p:cNvPr>
          <p:cNvPicPr>
            <a:picLocks noChangeAspect="1"/>
          </p:cNvPicPr>
          <p:nvPr/>
        </p:nvPicPr>
        <p:blipFill>
          <a:blip r:embed="rId3"/>
          <a:stretch>
            <a:fillRect/>
          </a:stretch>
        </p:blipFill>
        <p:spPr>
          <a:xfrm>
            <a:off x="2562225" y="0"/>
            <a:ext cx="9629775" cy="6858000"/>
          </a:xfrm>
          <a:prstGeom prst="rect">
            <a:avLst/>
          </a:prstGeom>
        </p:spPr>
      </p:pic>
      <p:grpSp>
        <p:nvGrpSpPr>
          <p:cNvPr id="3" name="przeźroczyste">
            <a:extLst>
              <a:ext uri="{FF2B5EF4-FFF2-40B4-BE49-F238E27FC236}">
                <a16:creationId xmlns:a16="http://schemas.microsoft.com/office/drawing/2014/main" id="{EC3A1E9C-D41F-44C9-B6D8-E4B8B4B26D7B}"/>
              </a:ext>
            </a:extLst>
          </p:cNvPr>
          <p:cNvGrpSpPr/>
          <p:nvPr/>
        </p:nvGrpSpPr>
        <p:grpSpPr>
          <a:xfrm flipH="1" flipV="1">
            <a:off x="614178" y="-1952"/>
            <a:ext cx="7416349" cy="6858478"/>
            <a:chOff x="4227919" y="10"/>
            <a:chExt cx="7332133" cy="6858478"/>
          </a:xfrm>
          <a:solidFill>
            <a:srgbClr val="000000">
              <a:alpha val="69804"/>
            </a:srgbClr>
          </a:solidFill>
        </p:grpSpPr>
        <p:sp>
          <p:nvSpPr>
            <p:cNvPr id="4" name="Trójkąt prostokątny 3">
              <a:extLst>
                <a:ext uri="{FF2B5EF4-FFF2-40B4-BE49-F238E27FC236}">
                  <a16:creationId xmlns:a16="http://schemas.microsoft.com/office/drawing/2014/main" id="{3D59F68D-5A94-4943-AF7D-72BC8113EC50}"/>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5" name="Prostokąt 4">
              <a:extLst>
                <a:ext uri="{FF2B5EF4-FFF2-40B4-BE49-F238E27FC236}">
                  <a16:creationId xmlns:a16="http://schemas.microsoft.com/office/drawing/2014/main" id="{6A4AA807-399B-4F1C-A8EA-93370564E865}"/>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8" name="czarne">
            <a:extLst>
              <a:ext uri="{FF2B5EF4-FFF2-40B4-BE49-F238E27FC236}">
                <a16:creationId xmlns:a16="http://schemas.microsoft.com/office/drawing/2014/main" id="{C59B4F65-0FC5-438C-8885-3D29182CA4A3}"/>
              </a:ext>
            </a:extLst>
          </p:cNvPr>
          <p:cNvGrpSpPr/>
          <p:nvPr/>
        </p:nvGrpSpPr>
        <p:grpSpPr>
          <a:xfrm flipH="1" flipV="1">
            <a:off x="0" y="0"/>
            <a:ext cx="7416348" cy="6861406"/>
            <a:chOff x="4227919" y="10"/>
            <a:chExt cx="7332133" cy="6861406"/>
          </a:xfrm>
        </p:grpSpPr>
        <p:sp>
          <p:nvSpPr>
            <p:cNvPr id="9" name="Trójkąt prostokątny 8">
              <a:extLst>
                <a:ext uri="{FF2B5EF4-FFF2-40B4-BE49-F238E27FC236}">
                  <a16:creationId xmlns:a16="http://schemas.microsoft.com/office/drawing/2014/main" id="{CD5BE13B-B5FA-420F-AB5C-B1AB0E5672D4}"/>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646149E3-49AC-4215-9C82-44EAE305E93F}"/>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11" name="pole tekstowe 10">
            <a:extLst>
              <a:ext uri="{FF2B5EF4-FFF2-40B4-BE49-F238E27FC236}">
                <a16:creationId xmlns:a16="http://schemas.microsoft.com/office/drawing/2014/main" id="{925B583D-3D69-4CDD-BAAB-EB6088E0EC4B}"/>
              </a:ext>
            </a:extLst>
          </p:cNvPr>
          <p:cNvSpPr txBox="1"/>
          <p:nvPr/>
        </p:nvSpPr>
        <p:spPr>
          <a:xfrm>
            <a:off x="704656" y="1325239"/>
            <a:ext cx="6096000" cy="1569660"/>
          </a:xfrm>
          <a:prstGeom prst="rect">
            <a:avLst/>
          </a:prstGeom>
          <a:noFill/>
        </p:spPr>
        <p:txBody>
          <a:bodyPr wrap="square">
            <a:spAutoFit/>
          </a:bodyPr>
          <a:lstStyle/>
          <a:p>
            <a:pPr>
              <a:lnSpc>
                <a:spcPct val="100000"/>
              </a:lnSpc>
            </a:pPr>
            <a:r>
              <a:rPr lang="pl-PL" sz="4800" dirty="0">
                <a:solidFill>
                  <a:schemeClr val="bg1"/>
                </a:solidFill>
                <a:latin typeface="+mj-lt"/>
              </a:rPr>
              <a:t>Czas na trochę praktyki</a:t>
            </a:r>
          </a:p>
        </p:txBody>
      </p:sp>
      <p:sp>
        <p:nvSpPr>
          <p:cNvPr id="12" name="Symbol zastępczy tekstu 2">
            <a:extLst>
              <a:ext uri="{FF2B5EF4-FFF2-40B4-BE49-F238E27FC236}">
                <a16:creationId xmlns:a16="http://schemas.microsoft.com/office/drawing/2014/main" id="{B8B1C559-7B2C-4B51-91F7-BEB8CF492F54}"/>
              </a:ext>
            </a:extLst>
          </p:cNvPr>
          <p:cNvSpPr txBox="1">
            <a:spLocks/>
          </p:cNvSpPr>
          <p:nvPr/>
        </p:nvSpPr>
        <p:spPr>
          <a:xfrm>
            <a:off x="614178" y="2973725"/>
            <a:ext cx="3868300" cy="27639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Teraz do sieci utworzonej na poprzednich slajdach utworzymy kolejny VLAN </a:t>
            </a:r>
            <a:r>
              <a:rPr lang="pl-PL">
                <a:solidFill>
                  <a:schemeClr val="bg1"/>
                </a:solidFill>
              </a:rPr>
              <a:t>na żywo.</a:t>
            </a:r>
            <a:endParaRPr lang="pl-PL" dirty="0">
              <a:solidFill>
                <a:schemeClr val="bg1"/>
              </a:solidFill>
            </a:endParaRPr>
          </a:p>
        </p:txBody>
      </p:sp>
    </p:spTree>
    <p:extLst>
      <p:ext uri="{BB962C8B-B14F-4D97-AF65-F5344CB8AC3E}">
        <p14:creationId xmlns:p14="http://schemas.microsoft.com/office/powerpoint/2010/main" val="4840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ło">
            <a:extLst>
              <a:ext uri="{FF2B5EF4-FFF2-40B4-BE49-F238E27FC236}">
                <a16:creationId xmlns:a16="http://schemas.microsoft.com/office/drawing/2014/main" id="{B6F9DB6A-0736-4355-B7BE-A4271D8B81B6}"/>
              </a:ext>
            </a:extLst>
          </p:cNvPr>
          <p:cNvPicPr>
            <a:picLocks noChangeAspect="1"/>
          </p:cNvPicPr>
          <p:nvPr/>
        </p:nvPicPr>
        <p:blipFill rotWithShape="1">
          <a:blip r:embed="rId3">
            <a:extLst>
              <a:ext uri="{28A0092B-C50C-407E-A947-70E740481C1C}">
                <a14:useLocalDpi xmlns:a14="http://schemas.microsoft.com/office/drawing/2010/main" val="0"/>
              </a:ext>
            </a:extLst>
          </a:blip>
          <a:srcRect l="11935"/>
          <a:stretch/>
        </p:blipFill>
        <p:spPr>
          <a:xfrm>
            <a:off x="-1" y="0"/>
            <a:ext cx="9054891" cy="6858000"/>
          </a:xfrm>
          <a:prstGeom prst="rect">
            <a:avLst/>
          </a:prstGeom>
        </p:spPr>
      </p:pic>
      <p:grpSp>
        <p:nvGrpSpPr>
          <p:cNvPr id="5" name="przeźroczyste">
            <a:extLst>
              <a:ext uri="{FF2B5EF4-FFF2-40B4-BE49-F238E27FC236}">
                <a16:creationId xmlns:a16="http://schemas.microsoft.com/office/drawing/2014/main" id="{BD24AB40-4B98-45CF-B4DA-716DF0BE4EC3}"/>
              </a:ext>
            </a:extLst>
          </p:cNvPr>
          <p:cNvGrpSpPr/>
          <p:nvPr/>
        </p:nvGrpSpPr>
        <p:grpSpPr>
          <a:xfrm flipV="1">
            <a:off x="3913901" y="0"/>
            <a:ext cx="7416348" cy="6858000"/>
            <a:chOff x="4227920" y="0"/>
            <a:chExt cx="7332132" cy="6858000"/>
          </a:xfrm>
          <a:solidFill>
            <a:schemeClr val="bg1">
              <a:alpha val="69804"/>
            </a:schemeClr>
          </a:solidFill>
        </p:grpSpPr>
        <p:sp>
          <p:nvSpPr>
            <p:cNvPr id="6" name="Trójkąt prostokątny 5">
              <a:extLst>
                <a:ext uri="{FF2B5EF4-FFF2-40B4-BE49-F238E27FC236}">
                  <a16:creationId xmlns:a16="http://schemas.microsoft.com/office/drawing/2014/main" id="{4DA3D318-C5AF-476A-9B0E-5473D2F6A5B4}"/>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FD315645-0C2A-4693-80EC-91C3C029F122}"/>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2" name="białe">
            <a:extLst>
              <a:ext uri="{FF2B5EF4-FFF2-40B4-BE49-F238E27FC236}">
                <a16:creationId xmlns:a16="http://schemas.microsoft.com/office/drawing/2014/main" id="{4FE9FD48-2934-4DFB-9D2B-6BFF9CC09E83}"/>
              </a:ext>
            </a:extLst>
          </p:cNvPr>
          <p:cNvGrpSpPr/>
          <p:nvPr/>
        </p:nvGrpSpPr>
        <p:grpSpPr>
          <a:xfrm flipV="1">
            <a:off x="4823814" y="0"/>
            <a:ext cx="7405256" cy="6858000"/>
            <a:chOff x="4238886" y="0"/>
            <a:chExt cx="7321166" cy="6858000"/>
          </a:xfrm>
          <a:solidFill>
            <a:schemeClr val="bg1"/>
          </a:solidFill>
        </p:grpSpPr>
        <p:sp>
          <p:nvSpPr>
            <p:cNvPr id="3" name="Trójkąt prostokątny 2">
              <a:extLst>
                <a:ext uri="{FF2B5EF4-FFF2-40B4-BE49-F238E27FC236}">
                  <a16:creationId xmlns:a16="http://schemas.microsoft.com/office/drawing/2014/main" id="{10F29051-C475-4B5B-A0F5-2B67587EC22C}"/>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4" name="Prostokąt 3">
              <a:extLst>
                <a:ext uri="{FF2B5EF4-FFF2-40B4-BE49-F238E27FC236}">
                  <a16:creationId xmlns:a16="http://schemas.microsoft.com/office/drawing/2014/main" id="{F94401E1-6C56-44B1-8FEA-105BE30B741A}"/>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10" name="Tytuł (2)">
            <a:extLst>
              <a:ext uri="{FF2B5EF4-FFF2-40B4-BE49-F238E27FC236}">
                <a16:creationId xmlns:a16="http://schemas.microsoft.com/office/drawing/2014/main" id="{2D25D062-10D3-48EE-9FA9-90D6E2FBF617}"/>
              </a:ext>
            </a:extLst>
          </p:cNvPr>
          <p:cNvSpPr txBox="1">
            <a:spLocks/>
          </p:cNvSpPr>
          <p:nvPr/>
        </p:nvSpPr>
        <p:spPr>
          <a:xfrm>
            <a:off x="6693765" y="1526103"/>
            <a:ext cx="5266155" cy="1575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Tunelowanie</a:t>
            </a:r>
          </a:p>
        </p:txBody>
      </p:sp>
      <p:pic>
        <p:nvPicPr>
          <p:cNvPr id="17" name="Obraz 16" hidden="1">
            <a:extLst>
              <a:ext uri="{FF2B5EF4-FFF2-40B4-BE49-F238E27FC236}">
                <a16:creationId xmlns:a16="http://schemas.microsoft.com/office/drawing/2014/main" id="{01F4192E-F667-45DC-B5DC-6FE67E6BA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23442">
            <a:off x="8288425" y="2502039"/>
            <a:ext cx="2908963" cy="3950600"/>
          </a:xfrm>
          <a:prstGeom prst="rect">
            <a:avLst/>
          </a:prstGeom>
        </p:spPr>
      </p:pic>
      <p:sp>
        <p:nvSpPr>
          <p:cNvPr id="11" name="tekst" hidden="1">
            <a:extLst>
              <a:ext uri="{FF2B5EF4-FFF2-40B4-BE49-F238E27FC236}">
                <a16:creationId xmlns:a16="http://schemas.microsoft.com/office/drawing/2014/main" id="{C5F16C9E-8ACF-413D-A903-78F669FA6CEE}"/>
              </a:ext>
            </a:extLst>
          </p:cNvPr>
          <p:cNvSpPr txBox="1">
            <a:spLocks/>
          </p:cNvSpPr>
          <p:nvPr/>
        </p:nvSpPr>
        <p:spPr>
          <a:xfrm>
            <a:off x="7289070" y="2660072"/>
            <a:ext cx="4786890" cy="1537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2800" dirty="0">
                <a:latin typeface="+mn-lt"/>
              </a:rPr>
              <a:t>???torus???</a:t>
            </a:r>
          </a:p>
        </p:txBody>
      </p:sp>
      <p:pic>
        <p:nvPicPr>
          <p:cNvPr id="21" name="Obraz 20" descr="Obraz zawierający koło, materiały budowlane, bandaż, kamień&#10;&#10;Opis wygenerowany automatycznie">
            <a:extLst>
              <a:ext uri="{FF2B5EF4-FFF2-40B4-BE49-F238E27FC236}">
                <a16:creationId xmlns:a16="http://schemas.microsoft.com/office/drawing/2014/main" id="{37C6E823-8C3E-445D-9824-B055E2B159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5047" y="3278303"/>
            <a:ext cx="3254874" cy="3254874"/>
          </a:xfrm>
          <a:prstGeom prst="rect">
            <a:avLst/>
          </a:prstGeom>
        </p:spPr>
      </p:pic>
    </p:spTree>
    <p:extLst>
      <p:ext uri="{BB962C8B-B14F-4D97-AF65-F5344CB8AC3E}">
        <p14:creationId xmlns:p14="http://schemas.microsoft.com/office/powerpoint/2010/main" val="425130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tło">
            <a:extLst>
              <a:ext uri="{FF2B5EF4-FFF2-40B4-BE49-F238E27FC236}">
                <a16:creationId xmlns:a16="http://schemas.microsoft.com/office/drawing/2014/main" id="{2DF9EBD8-D79A-411A-984D-5838E516780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34656"/>
          <a:stretch/>
        </p:blipFill>
        <p:spPr bwMode="auto">
          <a:xfrm>
            <a:off x="0" y="0"/>
            <a:ext cx="807447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a 19">
            <a:extLst>
              <a:ext uri="{FF2B5EF4-FFF2-40B4-BE49-F238E27FC236}">
                <a16:creationId xmlns:a16="http://schemas.microsoft.com/office/drawing/2014/main" id="{507F78C0-056E-4E2E-B272-6A9DC4E09F5A}"/>
              </a:ext>
            </a:extLst>
          </p:cNvPr>
          <p:cNvGrpSpPr/>
          <p:nvPr/>
        </p:nvGrpSpPr>
        <p:grpSpPr>
          <a:xfrm flipV="1">
            <a:off x="3913901" y="0"/>
            <a:ext cx="7416348" cy="6858478"/>
            <a:chOff x="4227920" y="-478"/>
            <a:chExt cx="7332132" cy="6858478"/>
          </a:xfrm>
          <a:solidFill>
            <a:schemeClr val="bg1">
              <a:alpha val="69804"/>
            </a:schemeClr>
          </a:solidFill>
        </p:grpSpPr>
        <p:sp>
          <p:nvSpPr>
            <p:cNvPr id="21" name="Trójkąt prostokątny 20">
              <a:extLst>
                <a:ext uri="{FF2B5EF4-FFF2-40B4-BE49-F238E27FC236}">
                  <a16:creationId xmlns:a16="http://schemas.microsoft.com/office/drawing/2014/main" id="{5FDFE794-B13E-4C11-8466-FA3C20EA7313}"/>
                </a:ext>
              </a:extLst>
            </p:cNvPr>
            <p:cNvSpPr/>
            <p:nvPr/>
          </p:nvSpPr>
          <p:spPr>
            <a:xfrm flipH="1">
              <a:off x="4227920" y="-478"/>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22" name="Prostokąt 21">
              <a:extLst>
                <a:ext uri="{FF2B5EF4-FFF2-40B4-BE49-F238E27FC236}">
                  <a16:creationId xmlns:a16="http://schemas.microsoft.com/office/drawing/2014/main" id="{3DF6D55A-44A1-436E-9974-5A29B11AA31D}"/>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11" name="Grupa 10">
            <a:extLst>
              <a:ext uri="{FF2B5EF4-FFF2-40B4-BE49-F238E27FC236}">
                <a16:creationId xmlns:a16="http://schemas.microsoft.com/office/drawing/2014/main" id="{D8B941AD-8F45-43B0-9BDA-BB834985F8DC}"/>
              </a:ext>
            </a:extLst>
          </p:cNvPr>
          <p:cNvGrpSpPr/>
          <p:nvPr/>
        </p:nvGrpSpPr>
        <p:grpSpPr>
          <a:xfrm flipV="1">
            <a:off x="4697984" y="0"/>
            <a:ext cx="7405256" cy="6858478"/>
            <a:chOff x="4238886" y="-478"/>
            <a:chExt cx="7321166" cy="6858478"/>
          </a:xfrm>
          <a:solidFill>
            <a:schemeClr val="bg1"/>
          </a:solidFill>
        </p:grpSpPr>
        <p:sp>
          <p:nvSpPr>
            <p:cNvPr id="9" name="Trójkąt prostokątny 8">
              <a:extLst>
                <a:ext uri="{FF2B5EF4-FFF2-40B4-BE49-F238E27FC236}">
                  <a16:creationId xmlns:a16="http://schemas.microsoft.com/office/drawing/2014/main" id="{E776ABEE-8C2B-4F91-9C8A-19AFD3920665}"/>
                </a:ext>
              </a:extLst>
            </p:cNvPr>
            <p:cNvSpPr/>
            <p:nvPr/>
          </p:nvSpPr>
          <p:spPr>
            <a:xfrm flipH="1">
              <a:off x="4238886" y="-478"/>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05A6EC16-BBDE-4B39-8085-293D25001446}"/>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sp>
        <p:nvSpPr>
          <p:cNvPr id="4" name="Tytuł 3">
            <a:extLst>
              <a:ext uri="{FF2B5EF4-FFF2-40B4-BE49-F238E27FC236}">
                <a16:creationId xmlns:a16="http://schemas.microsoft.com/office/drawing/2014/main" id="{1C83A9F8-23CD-44D8-9C40-733D6667EA03}"/>
              </a:ext>
            </a:extLst>
          </p:cNvPr>
          <p:cNvSpPr>
            <a:spLocks noGrp="1"/>
          </p:cNvSpPr>
          <p:nvPr>
            <p:ph type="title"/>
          </p:nvPr>
        </p:nvSpPr>
        <p:spPr>
          <a:xfrm>
            <a:off x="6581252" y="773124"/>
            <a:ext cx="5266155" cy="1575970"/>
          </a:xfrm>
        </p:spPr>
        <p:txBody>
          <a:bodyPr vert="horz" lIns="91440" tIns="45720" rIns="91440" bIns="45720" rtlCol="0" anchor="ctr">
            <a:normAutofit/>
          </a:bodyPr>
          <a:lstStyle/>
          <a:p>
            <a:pPr algn="r">
              <a:lnSpc>
                <a:spcPct val="100000"/>
              </a:lnSpc>
            </a:pPr>
            <a:r>
              <a:rPr lang="pl-PL" sz="4800" dirty="0"/>
              <a:t>Czym jest sieć wirtualna?</a:t>
            </a:r>
          </a:p>
        </p:txBody>
      </p:sp>
      <p:sp>
        <p:nvSpPr>
          <p:cNvPr id="5" name="Symbol zastępczy zawartości 4">
            <a:extLst>
              <a:ext uri="{FF2B5EF4-FFF2-40B4-BE49-F238E27FC236}">
                <a16:creationId xmlns:a16="http://schemas.microsoft.com/office/drawing/2014/main" id="{2C52475B-F440-4BE0-863E-CCC1B45B8CDB}"/>
              </a:ext>
            </a:extLst>
          </p:cNvPr>
          <p:cNvSpPr>
            <a:spLocks noGrp="1"/>
          </p:cNvSpPr>
          <p:nvPr>
            <p:ph sz="half" idx="1"/>
          </p:nvPr>
        </p:nvSpPr>
        <p:spPr>
          <a:xfrm>
            <a:off x="6866020" y="2910080"/>
            <a:ext cx="4981387" cy="3174796"/>
          </a:xfrm>
        </p:spPr>
        <p:txBody>
          <a:bodyPr vert="horz" lIns="91440" tIns="45720" rIns="91440" bIns="45720" rtlCol="0">
            <a:normAutofit/>
          </a:bodyPr>
          <a:lstStyle/>
          <a:p>
            <a:pPr marL="0" indent="0" algn="r">
              <a:lnSpc>
                <a:spcPct val="100000"/>
              </a:lnSpc>
              <a:buNone/>
            </a:pPr>
            <a:r>
              <a:rPr lang="pl-PL" dirty="0"/>
              <a:t>Sieć wirtualna inaczej VLAN </a:t>
            </a:r>
            <a:br>
              <a:rPr lang="pl-PL" dirty="0"/>
            </a:br>
            <a:r>
              <a:rPr lang="pl-PL" dirty="0"/>
              <a:t>(z ang. Virtual </a:t>
            </a:r>
            <a:r>
              <a:rPr lang="pl-PL" dirty="0" err="1"/>
              <a:t>Local</a:t>
            </a:r>
            <a:r>
              <a:rPr lang="pl-PL" dirty="0"/>
              <a:t> </a:t>
            </a:r>
            <a:r>
              <a:rPr lang="pl-PL" dirty="0" err="1"/>
              <a:t>Area</a:t>
            </a:r>
            <a:r>
              <a:rPr lang="pl-PL" dirty="0"/>
              <a:t> Network) to technologia sieciowa, która pozwala </a:t>
            </a:r>
            <a:br>
              <a:rPr lang="pl-PL" dirty="0"/>
            </a:br>
            <a:r>
              <a:rPr lang="pl-PL" dirty="0"/>
              <a:t>w ramach jednej fizycznej </a:t>
            </a:r>
            <a:br>
              <a:rPr lang="pl-PL" dirty="0"/>
            </a:br>
            <a:r>
              <a:rPr lang="pl-PL" dirty="0"/>
              <a:t>sieci lokalnej tworzyć </a:t>
            </a:r>
            <a:br>
              <a:rPr lang="pl-PL" dirty="0"/>
            </a:br>
            <a:r>
              <a:rPr lang="pl-PL" dirty="0"/>
              <a:t>wiele sieci logicznych.</a:t>
            </a:r>
          </a:p>
        </p:txBody>
      </p:sp>
      <p:grpSp>
        <p:nvGrpSpPr>
          <p:cNvPr id="2" name="wirtualizacja">
            <a:extLst>
              <a:ext uri="{FF2B5EF4-FFF2-40B4-BE49-F238E27FC236}">
                <a16:creationId xmlns:a16="http://schemas.microsoft.com/office/drawing/2014/main" id="{4B54B615-9353-4E4A-A69F-177688817718}"/>
              </a:ext>
            </a:extLst>
          </p:cNvPr>
          <p:cNvGrpSpPr/>
          <p:nvPr/>
        </p:nvGrpSpPr>
        <p:grpSpPr>
          <a:xfrm>
            <a:off x="4786744" y="0"/>
            <a:ext cx="7405256" cy="6858478"/>
            <a:chOff x="4786744" y="0"/>
            <a:chExt cx="7405256" cy="6858478"/>
          </a:xfrm>
        </p:grpSpPr>
        <p:grpSp>
          <p:nvGrpSpPr>
            <p:cNvPr id="12" name="Grupa 11">
              <a:extLst>
                <a:ext uri="{FF2B5EF4-FFF2-40B4-BE49-F238E27FC236}">
                  <a16:creationId xmlns:a16="http://schemas.microsoft.com/office/drawing/2014/main" id="{03087FBB-6022-448D-B6F5-104159611A47}"/>
                </a:ext>
              </a:extLst>
            </p:cNvPr>
            <p:cNvGrpSpPr/>
            <p:nvPr/>
          </p:nvGrpSpPr>
          <p:grpSpPr>
            <a:xfrm flipV="1">
              <a:off x="4786744" y="0"/>
              <a:ext cx="7405256" cy="6858478"/>
              <a:chOff x="4238886" y="-478"/>
              <a:chExt cx="7321166" cy="6858478"/>
            </a:xfrm>
            <a:solidFill>
              <a:schemeClr val="bg1"/>
            </a:solidFill>
          </p:grpSpPr>
          <p:sp>
            <p:nvSpPr>
              <p:cNvPr id="13" name="Trójkąt prostokątny 12">
                <a:extLst>
                  <a:ext uri="{FF2B5EF4-FFF2-40B4-BE49-F238E27FC236}">
                    <a16:creationId xmlns:a16="http://schemas.microsoft.com/office/drawing/2014/main" id="{8C895EE8-6D51-4144-93D8-552F78EDD8E2}"/>
                  </a:ext>
                </a:extLst>
              </p:cNvPr>
              <p:cNvSpPr/>
              <p:nvPr/>
            </p:nvSpPr>
            <p:spPr>
              <a:xfrm flipH="1">
                <a:off x="4238886" y="-478"/>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AC915AC7-CF79-40FC-A60D-6F0042050A39}"/>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sp>
          <p:nvSpPr>
            <p:cNvPr id="15" name="Tytuł (2)">
              <a:extLst>
                <a:ext uri="{FF2B5EF4-FFF2-40B4-BE49-F238E27FC236}">
                  <a16:creationId xmlns:a16="http://schemas.microsoft.com/office/drawing/2014/main" id="{8865083C-80A2-4FBB-8E8C-EACF22BCBF34}"/>
                </a:ext>
              </a:extLst>
            </p:cNvPr>
            <p:cNvSpPr txBox="1">
              <a:spLocks/>
            </p:cNvSpPr>
            <p:nvPr/>
          </p:nvSpPr>
          <p:spPr>
            <a:xfrm>
              <a:off x="6733652" y="773124"/>
              <a:ext cx="5266155" cy="1575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Czym jest wirtualizacja?</a:t>
              </a:r>
            </a:p>
          </p:txBody>
        </p:sp>
        <p:sp>
          <p:nvSpPr>
            <p:cNvPr id="16" name="Symbol zastępczy zawartości 4">
              <a:extLst>
                <a:ext uri="{FF2B5EF4-FFF2-40B4-BE49-F238E27FC236}">
                  <a16:creationId xmlns:a16="http://schemas.microsoft.com/office/drawing/2014/main" id="{304ECFA4-1A13-4778-9B3B-14243439C835}"/>
                </a:ext>
              </a:extLst>
            </p:cNvPr>
            <p:cNvSpPr txBox="1">
              <a:spLocks/>
            </p:cNvSpPr>
            <p:nvPr/>
          </p:nvSpPr>
          <p:spPr>
            <a:xfrm>
              <a:off x="7018420" y="3117648"/>
              <a:ext cx="4981387" cy="31747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pl-PL" dirty="0"/>
                <a:t>Wirtualizacja polega na utworzeniu symulowanego (wirtualnego) środowiska komputerowego, które stanowi przeciwieństwo środowiska fizycznego. </a:t>
              </a:r>
            </a:p>
          </p:txBody>
        </p:sp>
      </p:grpSp>
    </p:spTree>
    <p:extLst>
      <p:ext uri="{BB962C8B-B14F-4D97-AF65-F5344CB8AC3E}">
        <p14:creationId xmlns:p14="http://schemas.microsoft.com/office/powerpoint/2010/main" val="35238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nodeType="click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1+ppt_w/2"/>
                                          </p:val>
                                        </p:tav>
                                      </p:tavLst>
                                    </p:anim>
                                    <p:anim calcmode="lin" valueType="num">
                                      <p:cBhvr additive="base">
                                        <p:cTn id="24" dur="500"/>
                                        <p:tgtEl>
                                          <p:spTgt spid="2"/>
                                        </p:tgtEl>
                                        <p:attrNameLst>
                                          <p:attrName>ppt_y</p:attrName>
                                        </p:attrNameLst>
                                      </p:cBhvr>
                                      <p:tavLst>
                                        <p:tav tm="0">
                                          <p:val>
                                            <p:strVal val="ppt_y"/>
                                          </p:val>
                                        </p:tav>
                                        <p:tav tm="100000">
                                          <p:val>
                                            <p:strVal val="ppt_y"/>
                                          </p:val>
                                        </p:tav>
                                      </p:tavLst>
                                    </p:anim>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a:extLst>
              <a:ext uri="{FF2B5EF4-FFF2-40B4-BE49-F238E27FC236}">
                <a16:creationId xmlns:a16="http://schemas.microsoft.com/office/drawing/2014/main" id="{EE89DCAF-7D13-4BCB-B53A-952131FA7134}"/>
              </a:ext>
            </a:extLst>
          </p:cNvPr>
          <p:cNvPicPr>
            <a:picLocks noChangeAspect="1"/>
          </p:cNvPicPr>
          <p:nvPr/>
        </p:nvPicPr>
        <p:blipFill rotWithShape="1">
          <a:blip r:embed="rId3">
            <a:extLst>
              <a:ext uri="{28A0092B-C50C-407E-A947-70E740481C1C}">
                <a14:useLocalDpi xmlns:a14="http://schemas.microsoft.com/office/drawing/2010/main" val="0"/>
              </a:ext>
            </a:extLst>
          </a:blip>
          <a:srcRect l="11935"/>
          <a:stretch/>
        </p:blipFill>
        <p:spPr>
          <a:xfrm flipH="1">
            <a:off x="3137109" y="0"/>
            <a:ext cx="9054891" cy="6858000"/>
          </a:xfrm>
          <a:prstGeom prst="rect">
            <a:avLst/>
          </a:prstGeom>
        </p:spPr>
      </p:pic>
      <p:grpSp>
        <p:nvGrpSpPr>
          <p:cNvPr id="6" name="przeźroczyste">
            <a:extLst>
              <a:ext uri="{FF2B5EF4-FFF2-40B4-BE49-F238E27FC236}">
                <a16:creationId xmlns:a16="http://schemas.microsoft.com/office/drawing/2014/main" id="{039B40D3-7582-414B-B381-3241F882E484}"/>
              </a:ext>
            </a:extLst>
          </p:cNvPr>
          <p:cNvGrpSpPr/>
          <p:nvPr/>
        </p:nvGrpSpPr>
        <p:grpSpPr>
          <a:xfrm flipH="1" flipV="1">
            <a:off x="816111" y="3416"/>
            <a:ext cx="7416349" cy="6858478"/>
            <a:chOff x="4227919" y="10"/>
            <a:chExt cx="7332133" cy="6858478"/>
          </a:xfrm>
          <a:solidFill>
            <a:srgbClr val="000000">
              <a:alpha val="69804"/>
            </a:srgbClr>
          </a:solidFill>
        </p:grpSpPr>
        <p:sp>
          <p:nvSpPr>
            <p:cNvPr id="7" name="Trójkąt prostokątny 6">
              <a:extLst>
                <a:ext uri="{FF2B5EF4-FFF2-40B4-BE49-F238E27FC236}">
                  <a16:creationId xmlns:a16="http://schemas.microsoft.com/office/drawing/2014/main" id="{DDCD0CC7-E268-4639-9E16-1703EFB10689}"/>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8" name="Prostokąt 7">
              <a:extLst>
                <a:ext uri="{FF2B5EF4-FFF2-40B4-BE49-F238E27FC236}">
                  <a16:creationId xmlns:a16="http://schemas.microsoft.com/office/drawing/2014/main" id="{11DF3219-3A1F-419C-BB4D-0B8DA492ED1B}"/>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3" name="czarne">
            <a:extLst>
              <a:ext uri="{FF2B5EF4-FFF2-40B4-BE49-F238E27FC236}">
                <a16:creationId xmlns:a16="http://schemas.microsoft.com/office/drawing/2014/main" id="{90FD5EEB-8848-46CA-A2E7-9001EA38BA14}"/>
              </a:ext>
            </a:extLst>
          </p:cNvPr>
          <p:cNvGrpSpPr/>
          <p:nvPr/>
        </p:nvGrpSpPr>
        <p:grpSpPr>
          <a:xfrm flipH="1" flipV="1">
            <a:off x="0" y="0"/>
            <a:ext cx="7416348" cy="6861406"/>
            <a:chOff x="4227919" y="10"/>
            <a:chExt cx="7332133" cy="6861406"/>
          </a:xfrm>
        </p:grpSpPr>
        <p:sp>
          <p:nvSpPr>
            <p:cNvPr id="4" name="Trójkąt prostokątny 3">
              <a:extLst>
                <a:ext uri="{FF2B5EF4-FFF2-40B4-BE49-F238E27FC236}">
                  <a16:creationId xmlns:a16="http://schemas.microsoft.com/office/drawing/2014/main" id="{CF9C9F3A-CE7A-46B2-B9D3-1378938EBB32}"/>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F31C96B1-7295-4E9F-A177-1663153B5D0A}"/>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9" name="tytuł">
            <a:extLst>
              <a:ext uri="{FF2B5EF4-FFF2-40B4-BE49-F238E27FC236}">
                <a16:creationId xmlns:a16="http://schemas.microsoft.com/office/drawing/2014/main" id="{B0C26A28-F0A0-4661-A163-ABD0FEB55BEA}"/>
              </a:ext>
            </a:extLst>
          </p:cNvPr>
          <p:cNvSpPr txBox="1"/>
          <p:nvPr/>
        </p:nvSpPr>
        <p:spPr>
          <a:xfrm>
            <a:off x="704656" y="1325239"/>
            <a:ext cx="6096000" cy="1569660"/>
          </a:xfrm>
          <a:prstGeom prst="rect">
            <a:avLst/>
          </a:prstGeom>
          <a:noFill/>
        </p:spPr>
        <p:txBody>
          <a:bodyPr wrap="square">
            <a:spAutoFit/>
          </a:bodyPr>
          <a:lstStyle/>
          <a:p>
            <a:pPr>
              <a:lnSpc>
                <a:spcPct val="100000"/>
              </a:lnSpc>
            </a:pPr>
            <a:r>
              <a:rPr lang="pl-PL" sz="4800" dirty="0">
                <a:solidFill>
                  <a:schemeClr val="bg1"/>
                </a:solidFill>
                <a:latin typeface="+mj-lt"/>
              </a:rPr>
              <a:t>Definicja tunelowania</a:t>
            </a:r>
          </a:p>
        </p:txBody>
      </p:sp>
      <p:sp>
        <p:nvSpPr>
          <p:cNvPr id="10" name="tekst">
            <a:extLst>
              <a:ext uri="{FF2B5EF4-FFF2-40B4-BE49-F238E27FC236}">
                <a16:creationId xmlns:a16="http://schemas.microsoft.com/office/drawing/2014/main" id="{02EB7433-F52A-44CD-AB56-86CDD1961E1A}"/>
              </a:ext>
            </a:extLst>
          </p:cNvPr>
          <p:cNvSpPr txBox="1">
            <a:spLocks/>
          </p:cNvSpPr>
          <p:nvPr/>
        </p:nvSpPr>
        <p:spPr>
          <a:xfrm>
            <a:off x="614178" y="2973725"/>
            <a:ext cx="3868300" cy="27639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Tunelowanie to zestawianie połączenia pomiędzy dwoma hostami dające wrażenie połączenia bezpośredniego.</a:t>
            </a:r>
          </a:p>
        </p:txBody>
      </p:sp>
    </p:spTree>
    <p:extLst>
      <p:ext uri="{BB962C8B-B14F-4D97-AF65-F5344CB8AC3E}">
        <p14:creationId xmlns:p14="http://schemas.microsoft.com/office/powerpoint/2010/main" val="298216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a:extLst>
              <a:ext uri="{FF2B5EF4-FFF2-40B4-BE49-F238E27FC236}">
                <a16:creationId xmlns:a16="http://schemas.microsoft.com/office/drawing/2014/main" id="{A5E428F8-401C-4506-87B5-F4034FDE41F8}"/>
              </a:ext>
            </a:extLst>
          </p:cNvPr>
          <p:cNvPicPr>
            <a:picLocks noChangeAspect="1"/>
          </p:cNvPicPr>
          <p:nvPr/>
        </p:nvPicPr>
        <p:blipFill rotWithShape="1">
          <a:blip r:embed="rId3">
            <a:extLst>
              <a:ext uri="{28A0092B-C50C-407E-A947-70E740481C1C}">
                <a14:useLocalDpi xmlns:a14="http://schemas.microsoft.com/office/drawing/2010/main" val="0"/>
              </a:ext>
            </a:extLst>
          </a:blip>
          <a:srcRect l="11935"/>
          <a:stretch/>
        </p:blipFill>
        <p:spPr>
          <a:xfrm>
            <a:off x="-1" y="0"/>
            <a:ext cx="9054891" cy="6858000"/>
          </a:xfrm>
          <a:prstGeom prst="rect">
            <a:avLst/>
          </a:prstGeom>
        </p:spPr>
      </p:pic>
      <p:sp>
        <p:nvSpPr>
          <p:cNvPr id="13" name="Biel">
            <a:extLst>
              <a:ext uri="{FF2B5EF4-FFF2-40B4-BE49-F238E27FC236}">
                <a16:creationId xmlns:a16="http://schemas.microsoft.com/office/drawing/2014/main" id="{C5C25537-BF63-4AAC-924F-EEC1203922EA}"/>
              </a:ext>
            </a:extLst>
          </p:cNvPr>
          <p:cNvSpPr/>
          <p:nvPr/>
        </p:nvSpPr>
        <p:spPr>
          <a:xfrm>
            <a:off x="-1" y="0"/>
            <a:ext cx="12192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6" name="przeźroczyste">
            <a:extLst>
              <a:ext uri="{FF2B5EF4-FFF2-40B4-BE49-F238E27FC236}">
                <a16:creationId xmlns:a16="http://schemas.microsoft.com/office/drawing/2014/main" id="{83B56D56-4A89-42DB-AFCA-ACD91BC20370}"/>
              </a:ext>
            </a:extLst>
          </p:cNvPr>
          <p:cNvGrpSpPr/>
          <p:nvPr/>
        </p:nvGrpSpPr>
        <p:grpSpPr>
          <a:xfrm flipV="1">
            <a:off x="3913901" y="0"/>
            <a:ext cx="7416348" cy="6858000"/>
            <a:chOff x="4227920" y="0"/>
            <a:chExt cx="7332132" cy="6858000"/>
          </a:xfrm>
          <a:solidFill>
            <a:schemeClr val="bg1">
              <a:alpha val="69804"/>
            </a:schemeClr>
          </a:solidFill>
        </p:grpSpPr>
        <p:sp>
          <p:nvSpPr>
            <p:cNvPr id="7" name="Trójkąt prostokątny 6">
              <a:extLst>
                <a:ext uri="{FF2B5EF4-FFF2-40B4-BE49-F238E27FC236}">
                  <a16:creationId xmlns:a16="http://schemas.microsoft.com/office/drawing/2014/main" id="{88E390A6-901B-4888-897C-D7BC662BA866}"/>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9A2DF5A7-A3B9-490E-87F9-7F61D444B16D}"/>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3" name="białe">
            <a:extLst>
              <a:ext uri="{FF2B5EF4-FFF2-40B4-BE49-F238E27FC236}">
                <a16:creationId xmlns:a16="http://schemas.microsoft.com/office/drawing/2014/main" id="{979E7ED5-7694-4A67-AD3C-BD56243CA458}"/>
              </a:ext>
            </a:extLst>
          </p:cNvPr>
          <p:cNvGrpSpPr/>
          <p:nvPr/>
        </p:nvGrpSpPr>
        <p:grpSpPr>
          <a:xfrm flipV="1">
            <a:off x="4786744" y="0"/>
            <a:ext cx="7405256" cy="6858000"/>
            <a:chOff x="4238886" y="0"/>
            <a:chExt cx="7321166" cy="6858000"/>
          </a:xfrm>
          <a:solidFill>
            <a:schemeClr val="bg1"/>
          </a:solidFill>
        </p:grpSpPr>
        <p:sp>
          <p:nvSpPr>
            <p:cNvPr id="4" name="Trójkąt prostokątny 3">
              <a:extLst>
                <a:ext uri="{FF2B5EF4-FFF2-40B4-BE49-F238E27FC236}">
                  <a16:creationId xmlns:a16="http://schemas.microsoft.com/office/drawing/2014/main" id="{FEDCA5B1-663A-47CD-9DB8-AD27B18C1B52}"/>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5" name="Prostokąt 4">
              <a:extLst>
                <a:ext uri="{FF2B5EF4-FFF2-40B4-BE49-F238E27FC236}">
                  <a16:creationId xmlns:a16="http://schemas.microsoft.com/office/drawing/2014/main" id="{EBCED637-BE84-4661-BE09-99EC076A9D88}"/>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9" name="Tytuł (2)">
            <a:extLst>
              <a:ext uri="{FF2B5EF4-FFF2-40B4-BE49-F238E27FC236}">
                <a16:creationId xmlns:a16="http://schemas.microsoft.com/office/drawing/2014/main" id="{F23D4891-AC65-4ACB-B7EA-F6C1339D5331}"/>
              </a:ext>
            </a:extLst>
          </p:cNvPr>
          <p:cNvSpPr txBox="1">
            <a:spLocks/>
          </p:cNvSpPr>
          <p:nvPr/>
        </p:nvSpPr>
        <p:spPr>
          <a:xfrm>
            <a:off x="6616433" y="722914"/>
            <a:ext cx="5266155" cy="1575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Jak działa tunelowanie?</a:t>
            </a:r>
          </a:p>
        </p:txBody>
      </p:sp>
      <p:sp>
        <p:nvSpPr>
          <p:cNvPr id="10" name="tekst">
            <a:extLst>
              <a:ext uri="{FF2B5EF4-FFF2-40B4-BE49-F238E27FC236}">
                <a16:creationId xmlns:a16="http://schemas.microsoft.com/office/drawing/2014/main" id="{35C822E8-F7D1-461B-ADD4-8084B777A878}"/>
              </a:ext>
            </a:extLst>
          </p:cNvPr>
          <p:cNvSpPr txBox="1">
            <a:spLocks/>
          </p:cNvSpPr>
          <p:nvPr/>
        </p:nvSpPr>
        <p:spPr>
          <a:xfrm>
            <a:off x="7196229" y="2959707"/>
            <a:ext cx="4786890" cy="3237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2800" dirty="0">
                <a:latin typeface="+mn-lt"/>
              </a:rPr>
              <a:t>Tunelowanie wykorzystuje technikę enkapsulacji, jednego protokołu w innym.</a:t>
            </a:r>
          </a:p>
          <a:p>
            <a:pPr algn="r">
              <a:lnSpc>
                <a:spcPct val="100000"/>
              </a:lnSpc>
            </a:pPr>
            <a:r>
              <a:rPr lang="pl-PL" sz="2800" dirty="0">
                <a:latin typeface="+mn-lt"/>
              </a:rPr>
              <a:t>Enkapsulacja polega na upakowaniu danych </a:t>
            </a:r>
            <a:br>
              <a:rPr lang="pl-PL" sz="2800" dirty="0">
                <a:latin typeface="+mn-lt"/>
              </a:rPr>
            </a:br>
            <a:r>
              <a:rPr lang="pl-PL" sz="2800" dirty="0">
                <a:latin typeface="+mn-lt"/>
              </a:rPr>
              <a:t>z wyższej warstwy modelu OSI do warstwy niższej.</a:t>
            </a:r>
          </a:p>
        </p:txBody>
      </p:sp>
      <p:pic>
        <p:nvPicPr>
          <p:cNvPr id="12" name="enkapsulacja">
            <a:extLst>
              <a:ext uri="{FF2B5EF4-FFF2-40B4-BE49-F238E27FC236}">
                <a16:creationId xmlns:a16="http://schemas.microsoft.com/office/drawing/2014/main" id="{9CAE21C6-EE49-49D4-AAA5-8A20FD2E7E88}"/>
              </a:ext>
            </a:extLst>
          </p:cNvPr>
          <p:cNvPicPr>
            <a:picLocks noChangeAspect="1"/>
          </p:cNvPicPr>
          <p:nvPr/>
        </p:nvPicPr>
        <p:blipFill rotWithShape="1">
          <a:blip r:embed="rId4">
            <a:extLst>
              <a:ext uri="{28A0092B-C50C-407E-A947-70E740481C1C}">
                <a14:useLocalDpi xmlns:a14="http://schemas.microsoft.com/office/drawing/2010/main" val="0"/>
              </a:ext>
            </a:extLst>
          </a:blip>
          <a:srcRect r="34274"/>
          <a:stretch/>
        </p:blipFill>
        <p:spPr>
          <a:xfrm>
            <a:off x="609600" y="0"/>
            <a:ext cx="7212044" cy="6858000"/>
          </a:xfrm>
          <a:prstGeom prst="rect">
            <a:avLst/>
          </a:prstGeom>
        </p:spPr>
      </p:pic>
      <p:cxnSp>
        <p:nvCxnSpPr>
          <p:cNvPr id="15" name="Łącznik prosty ze strzałką 14">
            <a:extLst>
              <a:ext uri="{FF2B5EF4-FFF2-40B4-BE49-F238E27FC236}">
                <a16:creationId xmlns:a16="http://schemas.microsoft.com/office/drawing/2014/main" id="{383D123B-1BAF-47C0-AE9C-9628480DDCD5}"/>
              </a:ext>
            </a:extLst>
          </p:cNvPr>
          <p:cNvCxnSpPr>
            <a:cxnSpLocks/>
          </p:cNvCxnSpPr>
          <p:nvPr/>
        </p:nvCxnSpPr>
        <p:spPr>
          <a:xfrm>
            <a:off x="6941389" y="500332"/>
            <a:ext cx="0" cy="4475604"/>
          </a:xfrm>
          <a:prstGeom prst="straightConnector1">
            <a:avLst/>
          </a:prstGeom>
          <a:ln w="1905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052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a:extLst>
              <a:ext uri="{FF2B5EF4-FFF2-40B4-BE49-F238E27FC236}">
                <a16:creationId xmlns:a16="http://schemas.microsoft.com/office/drawing/2014/main" id="{DF9E5191-5277-453F-AAB6-9089E1152982}"/>
              </a:ext>
            </a:extLst>
          </p:cNvPr>
          <p:cNvPicPr>
            <a:picLocks noChangeAspect="1"/>
          </p:cNvPicPr>
          <p:nvPr/>
        </p:nvPicPr>
        <p:blipFill rotWithShape="1">
          <a:blip r:embed="rId3">
            <a:extLst>
              <a:ext uri="{28A0092B-C50C-407E-A947-70E740481C1C}">
                <a14:useLocalDpi xmlns:a14="http://schemas.microsoft.com/office/drawing/2010/main" val="0"/>
              </a:ext>
            </a:extLst>
          </a:blip>
          <a:srcRect l="11935"/>
          <a:stretch/>
        </p:blipFill>
        <p:spPr>
          <a:xfrm flipH="1">
            <a:off x="3137109" y="0"/>
            <a:ext cx="9054891" cy="6858000"/>
          </a:xfrm>
          <a:prstGeom prst="rect">
            <a:avLst/>
          </a:prstGeom>
        </p:spPr>
      </p:pic>
      <p:grpSp>
        <p:nvGrpSpPr>
          <p:cNvPr id="3" name="przeźroczyste">
            <a:extLst>
              <a:ext uri="{FF2B5EF4-FFF2-40B4-BE49-F238E27FC236}">
                <a16:creationId xmlns:a16="http://schemas.microsoft.com/office/drawing/2014/main" id="{289054A2-BE21-4800-8EA5-FBC323C18AE7}"/>
              </a:ext>
            </a:extLst>
          </p:cNvPr>
          <p:cNvGrpSpPr/>
          <p:nvPr/>
        </p:nvGrpSpPr>
        <p:grpSpPr>
          <a:xfrm flipH="1" flipV="1">
            <a:off x="816111" y="3416"/>
            <a:ext cx="7416349" cy="6858478"/>
            <a:chOff x="4227919" y="10"/>
            <a:chExt cx="7332133" cy="6858478"/>
          </a:xfrm>
          <a:solidFill>
            <a:srgbClr val="000000">
              <a:alpha val="69804"/>
            </a:srgbClr>
          </a:solidFill>
        </p:grpSpPr>
        <p:sp>
          <p:nvSpPr>
            <p:cNvPr id="4" name="Trójkąt prostokątny 3">
              <a:extLst>
                <a:ext uri="{FF2B5EF4-FFF2-40B4-BE49-F238E27FC236}">
                  <a16:creationId xmlns:a16="http://schemas.microsoft.com/office/drawing/2014/main" id="{9741E988-ECF4-4DF6-B675-4EDFC1B7B6E0}"/>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5" name="Prostokąt 4">
              <a:extLst>
                <a:ext uri="{FF2B5EF4-FFF2-40B4-BE49-F238E27FC236}">
                  <a16:creationId xmlns:a16="http://schemas.microsoft.com/office/drawing/2014/main" id="{5DD771EA-DC86-433B-AA40-ACB342DB7013}"/>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czarne">
            <a:extLst>
              <a:ext uri="{FF2B5EF4-FFF2-40B4-BE49-F238E27FC236}">
                <a16:creationId xmlns:a16="http://schemas.microsoft.com/office/drawing/2014/main" id="{C67CCBDA-2BDB-44E5-BDEC-D53EEF88821E}"/>
              </a:ext>
            </a:extLst>
          </p:cNvPr>
          <p:cNvGrpSpPr/>
          <p:nvPr/>
        </p:nvGrpSpPr>
        <p:grpSpPr>
          <a:xfrm flipH="1" flipV="1">
            <a:off x="0" y="0"/>
            <a:ext cx="7416348" cy="6861406"/>
            <a:chOff x="4227919" y="10"/>
            <a:chExt cx="7332133" cy="6861406"/>
          </a:xfrm>
        </p:grpSpPr>
        <p:sp>
          <p:nvSpPr>
            <p:cNvPr id="7" name="Trójkąt prostokątny 6">
              <a:extLst>
                <a:ext uri="{FF2B5EF4-FFF2-40B4-BE49-F238E27FC236}">
                  <a16:creationId xmlns:a16="http://schemas.microsoft.com/office/drawing/2014/main" id="{1D62E910-7448-4E24-8477-32AA5DCBBCB2}"/>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ABA9D93C-FFA6-468A-995D-BF70F5DAD743}"/>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9" name="tytuł">
            <a:extLst>
              <a:ext uri="{FF2B5EF4-FFF2-40B4-BE49-F238E27FC236}">
                <a16:creationId xmlns:a16="http://schemas.microsoft.com/office/drawing/2014/main" id="{95577B43-D14B-4483-B3B9-2DDE4AA7167C}"/>
              </a:ext>
            </a:extLst>
          </p:cNvPr>
          <p:cNvSpPr txBox="1"/>
          <p:nvPr/>
        </p:nvSpPr>
        <p:spPr>
          <a:xfrm>
            <a:off x="614178" y="703741"/>
            <a:ext cx="6096000" cy="1569660"/>
          </a:xfrm>
          <a:prstGeom prst="rect">
            <a:avLst/>
          </a:prstGeom>
          <a:noFill/>
        </p:spPr>
        <p:txBody>
          <a:bodyPr wrap="square">
            <a:spAutoFit/>
          </a:bodyPr>
          <a:lstStyle/>
          <a:p>
            <a:pPr>
              <a:lnSpc>
                <a:spcPct val="100000"/>
              </a:lnSpc>
            </a:pPr>
            <a:r>
              <a:rPr lang="pl-PL" sz="4800" dirty="0">
                <a:solidFill>
                  <a:schemeClr val="bg1"/>
                </a:solidFill>
                <a:latin typeface="+mj-lt"/>
              </a:rPr>
              <a:t>Tunelowanie w oparciu o SSH</a:t>
            </a:r>
          </a:p>
        </p:txBody>
      </p:sp>
      <p:sp>
        <p:nvSpPr>
          <p:cNvPr id="10" name="tekst">
            <a:extLst>
              <a:ext uri="{FF2B5EF4-FFF2-40B4-BE49-F238E27FC236}">
                <a16:creationId xmlns:a16="http://schemas.microsoft.com/office/drawing/2014/main" id="{AA21AD3D-6A4F-4C29-9E16-5E22E5FC7078}"/>
              </a:ext>
            </a:extLst>
          </p:cNvPr>
          <p:cNvSpPr txBox="1">
            <a:spLocks/>
          </p:cNvSpPr>
          <p:nvPr/>
        </p:nvSpPr>
        <p:spPr>
          <a:xfrm>
            <a:off x="614178" y="2768123"/>
            <a:ext cx="3868300" cy="33861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Tunelowanie w oparciu o SSH polega na przesyłaniu niezabezpieczonych pakietów protokołów TCP przez bezpieczny protokół SSH.</a:t>
            </a:r>
          </a:p>
        </p:txBody>
      </p:sp>
    </p:spTree>
    <p:extLst>
      <p:ext uri="{BB962C8B-B14F-4D97-AF65-F5344CB8AC3E}">
        <p14:creationId xmlns:p14="http://schemas.microsoft.com/office/powerpoint/2010/main" val="320666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BE43C993-FAD6-4DF8-AD55-F3E8DD931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75" y="342900"/>
            <a:ext cx="11488850" cy="6172200"/>
          </a:xfrm>
          <a:prstGeom prst="rect">
            <a:avLst/>
          </a:prstGeom>
        </p:spPr>
      </p:pic>
    </p:spTree>
    <p:extLst>
      <p:ext uri="{BB962C8B-B14F-4D97-AF65-F5344CB8AC3E}">
        <p14:creationId xmlns:p14="http://schemas.microsoft.com/office/powerpoint/2010/main" val="163723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ło">
            <a:extLst>
              <a:ext uri="{FF2B5EF4-FFF2-40B4-BE49-F238E27FC236}">
                <a16:creationId xmlns:a16="http://schemas.microsoft.com/office/drawing/2014/main" id="{B061A8AA-77C3-41AC-AAEF-45E9B8D0D1E0}"/>
              </a:ext>
            </a:extLst>
          </p:cNvPr>
          <p:cNvPicPr>
            <a:picLocks noChangeAspect="1"/>
          </p:cNvPicPr>
          <p:nvPr/>
        </p:nvPicPr>
        <p:blipFill rotWithShape="1">
          <a:blip r:embed="rId3">
            <a:extLst>
              <a:ext uri="{28A0092B-C50C-407E-A947-70E740481C1C}">
                <a14:useLocalDpi xmlns:a14="http://schemas.microsoft.com/office/drawing/2010/main" val="0"/>
              </a:ext>
            </a:extLst>
          </a:blip>
          <a:srcRect l="11935"/>
          <a:stretch/>
        </p:blipFill>
        <p:spPr>
          <a:xfrm flipH="1">
            <a:off x="3137109" y="0"/>
            <a:ext cx="9054891" cy="6858000"/>
          </a:xfrm>
          <a:prstGeom prst="rect">
            <a:avLst/>
          </a:prstGeom>
        </p:spPr>
      </p:pic>
      <p:sp>
        <p:nvSpPr>
          <p:cNvPr id="11" name="Czerń">
            <a:extLst>
              <a:ext uri="{FF2B5EF4-FFF2-40B4-BE49-F238E27FC236}">
                <a16:creationId xmlns:a16="http://schemas.microsoft.com/office/drawing/2014/main" id="{9C386E7E-97FA-4470-B747-B84683684957}"/>
              </a:ext>
            </a:extLst>
          </p:cNvPr>
          <p:cNvSpPr/>
          <p:nvPr/>
        </p:nvSpPr>
        <p:spPr>
          <a:xfrm>
            <a:off x="-1" y="-3914"/>
            <a:ext cx="12192001"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 name="przeźroczyste">
            <a:extLst>
              <a:ext uri="{FF2B5EF4-FFF2-40B4-BE49-F238E27FC236}">
                <a16:creationId xmlns:a16="http://schemas.microsoft.com/office/drawing/2014/main" id="{DEE87352-BFEC-4F16-B144-7D92CFCE0834}"/>
              </a:ext>
            </a:extLst>
          </p:cNvPr>
          <p:cNvGrpSpPr/>
          <p:nvPr/>
        </p:nvGrpSpPr>
        <p:grpSpPr>
          <a:xfrm flipH="1" flipV="1">
            <a:off x="816111" y="3416"/>
            <a:ext cx="7416349" cy="6858478"/>
            <a:chOff x="4227919" y="10"/>
            <a:chExt cx="7332133" cy="6858478"/>
          </a:xfrm>
          <a:solidFill>
            <a:srgbClr val="000000">
              <a:alpha val="69804"/>
            </a:srgbClr>
          </a:solidFill>
        </p:grpSpPr>
        <p:sp>
          <p:nvSpPr>
            <p:cNvPr id="4" name="Trójkąt prostokątny 3">
              <a:extLst>
                <a:ext uri="{FF2B5EF4-FFF2-40B4-BE49-F238E27FC236}">
                  <a16:creationId xmlns:a16="http://schemas.microsoft.com/office/drawing/2014/main" id="{16ED748C-3025-4FA4-B89D-9BC9406BD3F6}"/>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5" name="Prostokąt 4">
              <a:extLst>
                <a:ext uri="{FF2B5EF4-FFF2-40B4-BE49-F238E27FC236}">
                  <a16:creationId xmlns:a16="http://schemas.microsoft.com/office/drawing/2014/main" id="{12D23F26-AEDD-424E-BE89-116A3D2E7A40}"/>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czarne">
            <a:extLst>
              <a:ext uri="{FF2B5EF4-FFF2-40B4-BE49-F238E27FC236}">
                <a16:creationId xmlns:a16="http://schemas.microsoft.com/office/drawing/2014/main" id="{8498C12C-A98E-4658-92F8-8741218A01A2}"/>
              </a:ext>
            </a:extLst>
          </p:cNvPr>
          <p:cNvGrpSpPr/>
          <p:nvPr/>
        </p:nvGrpSpPr>
        <p:grpSpPr>
          <a:xfrm flipH="1" flipV="1">
            <a:off x="0" y="0"/>
            <a:ext cx="7416348" cy="6861406"/>
            <a:chOff x="4227919" y="10"/>
            <a:chExt cx="7332133" cy="6861406"/>
          </a:xfrm>
        </p:grpSpPr>
        <p:sp>
          <p:nvSpPr>
            <p:cNvPr id="7" name="Trójkąt prostokątny 6">
              <a:extLst>
                <a:ext uri="{FF2B5EF4-FFF2-40B4-BE49-F238E27FC236}">
                  <a16:creationId xmlns:a16="http://schemas.microsoft.com/office/drawing/2014/main" id="{37EB77A4-D733-4D0F-B4FB-6A9166E91D2E}"/>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A8A9C3F9-37D6-4685-9C1B-3453D6FE40AC}"/>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9" name="tytuł">
            <a:extLst>
              <a:ext uri="{FF2B5EF4-FFF2-40B4-BE49-F238E27FC236}">
                <a16:creationId xmlns:a16="http://schemas.microsoft.com/office/drawing/2014/main" id="{E54FCABB-71F3-4976-A972-39325E37AF39}"/>
              </a:ext>
            </a:extLst>
          </p:cNvPr>
          <p:cNvSpPr txBox="1"/>
          <p:nvPr/>
        </p:nvSpPr>
        <p:spPr>
          <a:xfrm>
            <a:off x="614178" y="414283"/>
            <a:ext cx="6096000" cy="1569660"/>
          </a:xfrm>
          <a:prstGeom prst="rect">
            <a:avLst/>
          </a:prstGeom>
          <a:noFill/>
        </p:spPr>
        <p:txBody>
          <a:bodyPr wrap="square">
            <a:spAutoFit/>
          </a:bodyPr>
          <a:lstStyle/>
          <a:p>
            <a:pPr>
              <a:lnSpc>
                <a:spcPct val="100000"/>
              </a:lnSpc>
            </a:pPr>
            <a:r>
              <a:rPr lang="pl-PL" sz="4800" dirty="0">
                <a:solidFill>
                  <a:schemeClr val="bg1"/>
                </a:solidFill>
                <a:latin typeface="+mj-lt"/>
              </a:rPr>
              <a:t>Techniki tunelowania</a:t>
            </a:r>
          </a:p>
        </p:txBody>
      </p:sp>
      <p:sp>
        <p:nvSpPr>
          <p:cNvPr id="10" name="tekst">
            <a:extLst>
              <a:ext uri="{FF2B5EF4-FFF2-40B4-BE49-F238E27FC236}">
                <a16:creationId xmlns:a16="http://schemas.microsoft.com/office/drawing/2014/main" id="{0B11B710-D8E0-4C2F-9DA1-501D974F6717}"/>
              </a:ext>
            </a:extLst>
          </p:cNvPr>
          <p:cNvSpPr txBox="1">
            <a:spLocks/>
          </p:cNvSpPr>
          <p:nvPr/>
        </p:nvSpPr>
        <p:spPr>
          <a:xfrm>
            <a:off x="614178" y="2047005"/>
            <a:ext cx="11577822" cy="4615051"/>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Techniki </a:t>
            </a:r>
            <a:r>
              <a:rPr lang="pl-PL" dirty="0" err="1">
                <a:solidFill>
                  <a:schemeClr val="bg1"/>
                </a:solidFill>
              </a:rPr>
              <a:t>datagramowe</a:t>
            </a:r>
            <a:r>
              <a:rPr lang="pl-PL" dirty="0">
                <a:solidFill>
                  <a:schemeClr val="bg1"/>
                </a:solidFill>
              </a:rPr>
              <a:t>: </a:t>
            </a:r>
          </a:p>
          <a:p>
            <a:pPr>
              <a:lnSpc>
                <a:spcPct val="100000"/>
              </a:lnSpc>
            </a:pPr>
            <a:r>
              <a:rPr lang="pl-PL" dirty="0">
                <a:solidFill>
                  <a:schemeClr val="bg1"/>
                </a:solidFill>
              </a:rPr>
              <a:t>L2TP (Layer2 </a:t>
            </a:r>
            <a:r>
              <a:rPr lang="pl-PL" dirty="0" err="1">
                <a:solidFill>
                  <a:schemeClr val="bg1"/>
                </a:solidFill>
              </a:rPr>
              <a:t>TunnelingProtocol</a:t>
            </a:r>
            <a:r>
              <a:rPr lang="pl-PL" dirty="0">
                <a:solidFill>
                  <a:schemeClr val="bg1"/>
                </a:solidFill>
              </a:rPr>
              <a:t>) </a:t>
            </a:r>
          </a:p>
          <a:p>
            <a:pPr>
              <a:lnSpc>
                <a:spcPct val="100000"/>
              </a:lnSpc>
            </a:pPr>
            <a:r>
              <a:rPr lang="pl-PL" dirty="0">
                <a:solidFill>
                  <a:schemeClr val="bg1"/>
                </a:solidFill>
              </a:rPr>
              <a:t>GRE (</a:t>
            </a:r>
            <a:r>
              <a:rPr lang="pl-PL" dirty="0" err="1">
                <a:solidFill>
                  <a:schemeClr val="bg1"/>
                </a:solidFill>
              </a:rPr>
              <a:t>GenericRoutingEncapsulation</a:t>
            </a:r>
            <a:r>
              <a:rPr lang="pl-PL" dirty="0">
                <a:solidFill>
                  <a:schemeClr val="bg1"/>
                </a:solidFill>
              </a:rPr>
              <a:t>)</a:t>
            </a:r>
          </a:p>
          <a:p>
            <a:pPr>
              <a:lnSpc>
                <a:spcPct val="100000"/>
              </a:lnSpc>
            </a:pPr>
            <a:r>
              <a:rPr lang="pl-PL" dirty="0">
                <a:solidFill>
                  <a:schemeClr val="bg1"/>
                </a:solidFill>
              </a:rPr>
              <a:t>GTP (GPRS </a:t>
            </a:r>
            <a:r>
              <a:rPr lang="pl-PL" dirty="0" err="1">
                <a:solidFill>
                  <a:schemeClr val="bg1"/>
                </a:solidFill>
              </a:rPr>
              <a:t>TunnellingProtocol</a:t>
            </a:r>
            <a:r>
              <a:rPr lang="pl-PL" dirty="0">
                <a:solidFill>
                  <a:schemeClr val="bg1"/>
                </a:solidFill>
              </a:rPr>
              <a:t>)</a:t>
            </a:r>
          </a:p>
          <a:p>
            <a:pPr>
              <a:lnSpc>
                <a:spcPct val="100000"/>
              </a:lnSpc>
            </a:pPr>
            <a:r>
              <a:rPr lang="pl-PL" dirty="0">
                <a:solidFill>
                  <a:schemeClr val="bg1"/>
                </a:solidFill>
              </a:rPr>
              <a:t>PPTP (Point-to-</a:t>
            </a:r>
            <a:r>
              <a:rPr lang="pl-PL" dirty="0" err="1">
                <a:solidFill>
                  <a:schemeClr val="bg1"/>
                </a:solidFill>
              </a:rPr>
              <a:t>PointTunnelingProtocol</a:t>
            </a:r>
            <a:r>
              <a:rPr lang="pl-PL" dirty="0">
                <a:solidFill>
                  <a:schemeClr val="bg1"/>
                </a:solidFill>
              </a:rPr>
              <a:t>)</a:t>
            </a:r>
          </a:p>
          <a:p>
            <a:pPr>
              <a:lnSpc>
                <a:spcPct val="100000"/>
              </a:lnSpc>
            </a:pPr>
            <a:r>
              <a:rPr lang="pl-PL" dirty="0" err="1">
                <a:solidFill>
                  <a:schemeClr val="bg1"/>
                </a:solidFill>
              </a:rPr>
              <a:t>PPPoE</a:t>
            </a:r>
            <a:r>
              <a:rPr lang="pl-PL" dirty="0">
                <a:solidFill>
                  <a:schemeClr val="bg1"/>
                </a:solidFill>
              </a:rPr>
              <a:t>(Point-to-</a:t>
            </a:r>
            <a:r>
              <a:rPr lang="pl-PL" dirty="0" err="1">
                <a:solidFill>
                  <a:schemeClr val="bg1"/>
                </a:solidFill>
              </a:rPr>
              <a:t>PointProtocoloverEthernet</a:t>
            </a:r>
            <a:r>
              <a:rPr lang="pl-PL" dirty="0">
                <a:solidFill>
                  <a:schemeClr val="bg1"/>
                </a:solidFill>
              </a:rPr>
              <a:t>)</a:t>
            </a:r>
          </a:p>
          <a:p>
            <a:pPr>
              <a:lnSpc>
                <a:spcPct val="100000"/>
              </a:lnSpc>
            </a:pPr>
            <a:r>
              <a:rPr lang="pl-PL" dirty="0" err="1">
                <a:solidFill>
                  <a:schemeClr val="bg1"/>
                </a:solidFill>
              </a:rPr>
              <a:t>PPPoA</a:t>
            </a:r>
            <a:r>
              <a:rPr lang="pl-PL" dirty="0">
                <a:solidFill>
                  <a:schemeClr val="bg1"/>
                </a:solidFill>
              </a:rPr>
              <a:t>(Point-to-</a:t>
            </a:r>
            <a:r>
              <a:rPr lang="pl-PL" dirty="0" err="1">
                <a:solidFill>
                  <a:schemeClr val="bg1"/>
                </a:solidFill>
              </a:rPr>
              <a:t>PointProtocoloverATM</a:t>
            </a:r>
            <a:r>
              <a:rPr lang="pl-PL" dirty="0">
                <a:solidFill>
                  <a:schemeClr val="bg1"/>
                </a:solidFill>
              </a:rPr>
              <a:t>)</a:t>
            </a:r>
          </a:p>
          <a:p>
            <a:pPr>
              <a:lnSpc>
                <a:spcPct val="100000"/>
              </a:lnSpc>
            </a:pPr>
            <a:r>
              <a:rPr lang="pl-PL" dirty="0">
                <a:solidFill>
                  <a:schemeClr val="bg1"/>
                </a:solidFill>
              </a:rPr>
              <a:t>IP-</a:t>
            </a:r>
            <a:r>
              <a:rPr lang="pl-PL" dirty="0" err="1">
                <a:solidFill>
                  <a:schemeClr val="bg1"/>
                </a:solidFill>
              </a:rPr>
              <a:t>IPTunneling</a:t>
            </a:r>
            <a:r>
              <a:rPr lang="pl-PL" dirty="0">
                <a:solidFill>
                  <a:schemeClr val="bg1"/>
                </a:solidFill>
              </a:rPr>
              <a:t>, </a:t>
            </a:r>
          </a:p>
          <a:p>
            <a:pPr>
              <a:lnSpc>
                <a:spcPct val="100000"/>
              </a:lnSpc>
            </a:pPr>
            <a:r>
              <a:rPr lang="pl-PL" dirty="0" err="1">
                <a:solidFill>
                  <a:schemeClr val="bg1"/>
                </a:solidFill>
              </a:rPr>
              <a:t>Ipsec</a:t>
            </a:r>
            <a:endParaRPr lang="pl-PL" dirty="0">
              <a:solidFill>
                <a:schemeClr val="bg1"/>
              </a:solidFill>
            </a:endParaRPr>
          </a:p>
          <a:p>
            <a:pPr>
              <a:lnSpc>
                <a:spcPct val="100000"/>
              </a:lnSpc>
            </a:pPr>
            <a:r>
              <a:rPr lang="pl-PL" dirty="0">
                <a:solidFill>
                  <a:schemeClr val="bg1"/>
                </a:solidFill>
              </a:rPr>
              <a:t>IEEE 802.1Q (Ethernet </a:t>
            </a:r>
            <a:r>
              <a:rPr lang="pl-PL" dirty="0" err="1">
                <a:solidFill>
                  <a:schemeClr val="bg1"/>
                </a:solidFill>
              </a:rPr>
              <a:t>VLANs</a:t>
            </a:r>
            <a:r>
              <a:rPr lang="pl-PL" dirty="0">
                <a:solidFill>
                  <a:schemeClr val="bg1"/>
                </a:solidFill>
              </a:rPr>
              <a:t>)</a:t>
            </a:r>
          </a:p>
          <a:p>
            <a:pPr marL="0" indent="0">
              <a:lnSpc>
                <a:spcPct val="100000"/>
              </a:lnSpc>
              <a:buNone/>
            </a:pPr>
            <a:r>
              <a:rPr lang="pl-PL" dirty="0">
                <a:solidFill>
                  <a:schemeClr val="bg1"/>
                </a:solidFill>
              </a:rPr>
              <a:t>Techniki strumieniowe:</a:t>
            </a:r>
          </a:p>
          <a:p>
            <a:pPr>
              <a:lnSpc>
                <a:spcPct val="100000"/>
              </a:lnSpc>
            </a:pPr>
            <a:r>
              <a:rPr lang="pl-PL" dirty="0">
                <a:solidFill>
                  <a:schemeClr val="bg1"/>
                </a:solidFill>
              </a:rPr>
              <a:t>TLS (Transport </a:t>
            </a:r>
            <a:r>
              <a:rPr lang="pl-PL" dirty="0" err="1">
                <a:solidFill>
                  <a:schemeClr val="bg1"/>
                </a:solidFill>
              </a:rPr>
              <a:t>LayerSecurity</a:t>
            </a:r>
            <a:r>
              <a:rPr lang="pl-PL" dirty="0">
                <a:solidFill>
                  <a:schemeClr val="bg1"/>
                </a:solidFill>
              </a:rPr>
              <a:t>)</a:t>
            </a:r>
          </a:p>
          <a:p>
            <a:pPr>
              <a:lnSpc>
                <a:spcPct val="100000"/>
              </a:lnSpc>
            </a:pPr>
            <a:r>
              <a:rPr lang="pl-PL" dirty="0">
                <a:solidFill>
                  <a:schemeClr val="bg1"/>
                </a:solidFill>
              </a:rPr>
              <a:t>SSL (</a:t>
            </a:r>
            <a:r>
              <a:rPr lang="pl-PL" dirty="0" err="1">
                <a:solidFill>
                  <a:schemeClr val="bg1"/>
                </a:solidFill>
              </a:rPr>
              <a:t>SecureSocketLayer</a:t>
            </a:r>
            <a:r>
              <a:rPr lang="pl-PL" dirty="0">
                <a:solidFill>
                  <a:schemeClr val="bg1"/>
                </a:solidFill>
              </a:rPr>
              <a:t>) </a:t>
            </a:r>
          </a:p>
        </p:txBody>
      </p:sp>
    </p:spTree>
    <p:extLst>
      <p:ext uri="{BB962C8B-B14F-4D97-AF65-F5344CB8AC3E}">
        <p14:creationId xmlns:p14="http://schemas.microsoft.com/office/powerpoint/2010/main" val="39695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A4ADFB0-9BE7-4AD0-AA10-6151B778C218}"/>
              </a:ext>
            </a:extLst>
          </p:cNvPr>
          <p:cNvPicPr>
            <a:picLocks noChangeAspect="1"/>
          </p:cNvPicPr>
          <p:nvPr/>
        </p:nvPicPr>
        <p:blipFill rotWithShape="1">
          <a:blip r:embed="rId3">
            <a:extLst>
              <a:ext uri="{28A0092B-C50C-407E-A947-70E740481C1C}">
                <a14:useLocalDpi xmlns:a14="http://schemas.microsoft.com/office/drawing/2010/main" val="0"/>
              </a:ext>
            </a:extLst>
          </a:blip>
          <a:srcRect l="6597" r="6597"/>
          <a:stretch/>
        </p:blipFill>
        <p:spPr>
          <a:xfrm>
            <a:off x="-2602326" y="0"/>
            <a:ext cx="12192000" cy="6858000"/>
          </a:xfrm>
          <a:prstGeom prst="rect">
            <a:avLst/>
          </a:prstGeom>
        </p:spPr>
      </p:pic>
      <p:grpSp>
        <p:nvGrpSpPr>
          <p:cNvPr id="4" name="przeźroczyste">
            <a:extLst>
              <a:ext uri="{FF2B5EF4-FFF2-40B4-BE49-F238E27FC236}">
                <a16:creationId xmlns:a16="http://schemas.microsoft.com/office/drawing/2014/main" id="{AD9CDDDE-C7C1-4F11-BFD7-2A9C575E864F}"/>
              </a:ext>
            </a:extLst>
          </p:cNvPr>
          <p:cNvGrpSpPr/>
          <p:nvPr/>
        </p:nvGrpSpPr>
        <p:grpSpPr>
          <a:xfrm flipV="1">
            <a:off x="3913901" y="0"/>
            <a:ext cx="7416348" cy="6858000"/>
            <a:chOff x="4227920" y="0"/>
            <a:chExt cx="7332132" cy="6858000"/>
          </a:xfrm>
          <a:solidFill>
            <a:schemeClr val="bg1">
              <a:alpha val="69804"/>
            </a:schemeClr>
          </a:solidFill>
        </p:grpSpPr>
        <p:sp>
          <p:nvSpPr>
            <p:cNvPr id="5" name="Trójkąt prostokątny 4">
              <a:extLst>
                <a:ext uri="{FF2B5EF4-FFF2-40B4-BE49-F238E27FC236}">
                  <a16:creationId xmlns:a16="http://schemas.microsoft.com/office/drawing/2014/main" id="{35D9148F-F1A7-4E60-A4A1-8CAA592DA590}"/>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71945412-17A8-4CA3-9688-9BE4C7CFF64C}"/>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7" name="białe">
            <a:extLst>
              <a:ext uri="{FF2B5EF4-FFF2-40B4-BE49-F238E27FC236}">
                <a16:creationId xmlns:a16="http://schemas.microsoft.com/office/drawing/2014/main" id="{B170DABA-1C42-4D12-9C9E-721EC92E328E}"/>
              </a:ext>
            </a:extLst>
          </p:cNvPr>
          <p:cNvGrpSpPr/>
          <p:nvPr/>
        </p:nvGrpSpPr>
        <p:grpSpPr>
          <a:xfrm flipV="1">
            <a:off x="4786744" y="0"/>
            <a:ext cx="7405256" cy="6858000"/>
            <a:chOff x="4238886" y="0"/>
            <a:chExt cx="7321166" cy="6858000"/>
          </a:xfrm>
          <a:solidFill>
            <a:schemeClr val="bg1"/>
          </a:solidFill>
        </p:grpSpPr>
        <p:sp>
          <p:nvSpPr>
            <p:cNvPr id="8" name="Trójkąt prostokątny 7">
              <a:extLst>
                <a:ext uri="{FF2B5EF4-FFF2-40B4-BE49-F238E27FC236}">
                  <a16:creationId xmlns:a16="http://schemas.microsoft.com/office/drawing/2014/main" id="{4D74170C-D32C-4C2B-B9CE-B8320B9A43D6}"/>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9" name="Prostokąt 8">
              <a:extLst>
                <a:ext uri="{FF2B5EF4-FFF2-40B4-BE49-F238E27FC236}">
                  <a16:creationId xmlns:a16="http://schemas.microsoft.com/office/drawing/2014/main" id="{BD19F332-9A68-4BCD-B0C0-08434C76B4CD}"/>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10" name="Tytuł (2)">
            <a:extLst>
              <a:ext uri="{FF2B5EF4-FFF2-40B4-BE49-F238E27FC236}">
                <a16:creationId xmlns:a16="http://schemas.microsoft.com/office/drawing/2014/main" id="{AAD00164-C69A-4C8F-8160-8E53F362FA40}"/>
              </a:ext>
            </a:extLst>
          </p:cNvPr>
          <p:cNvSpPr txBox="1">
            <a:spLocks/>
          </p:cNvSpPr>
          <p:nvPr/>
        </p:nvSpPr>
        <p:spPr>
          <a:xfrm>
            <a:off x="5843158" y="655064"/>
            <a:ext cx="6120419" cy="3120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Wprowadzenie do Wirtualnych Sieci Prywatnych</a:t>
            </a:r>
          </a:p>
        </p:txBody>
      </p:sp>
      <p:sp>
        <p:nvSpPr>
          <p:cNvPr id="11" name="tekst">
            <a:extLst>
              <a:ext uri="{FF2B5EF4-FFF2-40B4-BE49-F238E27FC236}">
                <a16:creationId xmlns:a16="http://schemas.microsoft.com/office/drawing/2014/main" id="{B15F807B-48E7-44FD-A3FD-2863B87ED613}"/>
              </a:ext>
            </a:extLst>
          </p:cNvPr>
          <p:cNvSpPr txBox="1">
            <a:spLocks/>
          </p:cNvSpPr>
          <p:nvPr/>
        </p:nvSpPr>
        <p:spPr>
          <a:xfrm>
            <a:off x="8268115" y="3775634"/>
            <a:ext cx="3695462" cy="1291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2800" dirty="0">
                <a:latin typeface="+mn-lt"/>
              </a:rPr>
              <a:t>Czyli czy warto płacić za VPN-a?</a:t>
            </a:r>
          </a:p>
        </p:txBody>
      </p:sp>
    </p:spTree>
    <p:extLst>
      <p:ext uri="{BB962C8B-B14F-4D97-AF65-F5344CB8AC3E}">
        <p14:creationId xmlns:p14="http://schemas.microsoft.com/office/powerpoint/2010/main" val="4595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B15BA8FD-9B39-4548-B118-9BF2CABE0FEF}"/>
              </a:ext>
            </a:extLst>
          </p:cNvPr>
          <p:cNvPicPr>
            <a:picLocks noChangeAspect="1"/>
          </p:cNvPicPr>
          <p:nvPr/>
        </p:nvPicPr>
        <p:blipFill rotWithShape="1">
          <a:blip r:embed="rId3">
            <a:extLst>
              <a:ext uri="{28A0092B-C50C-407E-A947-70E740481C1C}">
                <a14:useLocalDpi xmlns:a14="http://schemas.microsoft.com/office/drawing/2010/main" val="0"/>
              </a:ext>
            </a:extLst>
          </a:blip>
          <a:srcRect l="6597" r="6597"/>
          <a:stretch/>
        </p:blipFill>
        <p:spPr>
          <a:xfrm>
            <a:off x="2548328" y="3416"/>
            <a:ext cx="12192000" cy="6858000"/>
          </a:xfrm>
          <a:prstGeom prst="rect">
            <a:avLst/>
          </a:prstGeom>
        </p:spPr>
      </p:pic>
      <p:grpSp>
        <p:nvGrpSpPr>
          <p:cNvPr id="3" name="przeźroczyste">
            <a:extLst>
              <a:ext uri="{FF2B5EF4-FFF2-40B4-BE49-F238E27FC236}">
                <a16:creationId xmlns:a16="http://schemas.microsoft.com/office/drawing/2014/main" id="{095CE1DC-8D8C-473B-8266-838B201CA413}"/>
              </a:ext>
            </a:extLst>
          </p:cNvPr>
          <p:cNvGrpSpPr/>
          <p:nvPr/>
        </p:nvGrpSpPr>
        <p:grpSpPr>
          <a:xfrm flipH="1" flipV="1">
            <a:off x="816111" y="3416"/>
            <a:ext cx="7416349" cy="6858478"/>
            <a:chOff x="4227919" y="10"/>
            <a:chExt cx="7332133" cy="6858478"/>
          </a:xfrm>
          <a:solidFill>
            <a:srgbClr val="000000">
              <a:alpha val="69804"/>
            </a:srgbClr>
          </a:solidFill>
        </p:grpSpPr>
        <p:sp>
          <p:nvSpPr>
            <p:cNvPr id="4" name="Trójkąt prostokątny 3">
              <a:extLst>
                <a:ext uri="{FF2B5EF4-FFF2-40B4-BE49-F238E27FC236}">
                  <a16:creationId xmlns:a16="http://schemas.microsoft.com/office/drawing/2014/main" id="{C0C6956D-9B30-4B0E-B567-DCAB08D6B43A}"/>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5" name="Prostokąt 4">
              <a:extLst>
                <a:ext uri="{FF2B5EF4-FFF2-40B4-BE49-F238E27FC236}">
                  <a16:creationId xmlns:a16="http://schemas.microsoft.com/office/drawing/2014/main" id="{A19C977E-9853-4ACE-A11F-349830BCFF26}"/>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czarne">
            <a:extLst>
              <a:ext uri="{FF2B5EF4-FFF2-40B4-BE49-F238E27FC236}">
                <a16:creationId xmlns:a16="http://schemas.microsoft.com/office/drawing/2014/main" id="{4CCED7CE-A28E-450C-8900-9086A72AD188}"/>
              </a:ext>
            </a:extLst>
          </p:cNvPr>
          <p:cNvGrpSpPr/>
          <p:nvPr/>
        </p:nvGrpSpPr>
        <p:grpSpPr>
          <a:xfrm flipH="1" flipV="1">
            <a:off x="0" y="0"/>
            <a:ext cx="7416348" cy="6861406"/>
            <a:chOff x="4227919" y="10"/>
            <a:chExt cx="7332133" cy="6861406"/>
          </a:xfrm>
        </p:grpSpPr>
        <p:sp>
          <p:nvSpPr>
            <p:cNvPr id="7" name="Trójkąt prostokątny 6">
              <a:extLst>
                <a:ext uri="{FF2B5EF4-FFF2-40B4-BE49-F238E27FC236}">
                  <a16:creationId xmlns:a16="http://schemas.microsoft.com/office/drawing/2014/main" id="{59237572-7668-4227-96D8-54B19B9D337F}"/>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0E4C0A33-0F53-48FB-B91B-3ED52252C7A5}"/>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9" name="tytuł">
            <a:extLst>
              <a:ext uri="{FF2B5EF4-FFF2-40B4-BE49-F238E27FC236}">
                <a16:creationId xmlns:a16="http://schemas.microsoft.com/office/drawing/2014/main" id="{65327F02-77DD-483E-A3F8-D2ECD5DD2695}"/>
              </a:ext>
            </a:extLst>
          </p:cNvPr>
          <p:cNvSpPr txBox="1"/>
          <p:nvPr/>
        </p:nvSpPr>
        <p:spPr>
          <a:xfrm>
            <a:off x="614178" y="703741"/>
            <a:ext cx="6096000" cy="830997"/>
          </a:xfrm>
          <a:prstGeom prst="rect">
            <a:avLst/>
          </a:prstGeom>
          <a:noFill/>
        </p:spPr>
        <p:txBody>
          <a:bodyPr wrap="square">
            <a:spAutoFit/>
          </a:bodyPr>
          <a:lstStyle/>
          <a:p>
            <a:pPr>
              <a:lnSpc>
                <a:spcPct val="100000"/>
              </a:lnSpc>
            </a:pPr>
            <a:r>
              <a:rPr lang="pl-PL" sz="4800" dirty="0">
                <a:solidFill>
                  <a:schemeClr val="bg1"/>
                </a:solidFill>
                <a:latin typeface="+mj-lt"/>
              </a:rPr>
              <a:t>Czym jest VPN?</a:t>
            </a:r>
          </a:p>
        </p:txBody>
      </p:sp>
      <p:sp>
        <p:nvSpPr>
          <p:cNvPr id="10" name="tekst">
            <a:extLst>
              <a:ext uri="{FF2B5EF4-FFF2-40B4-BE49-F238E27FC236}">
                <a16:creationId xmlns:a16="http://schemas.microsoft.com/office/drawing/2014/main" id="{1668A3FA-B5D1-4EC7-BD9B-243D24479512}"/>
              </a:ext>
            </a:extLst>
          </p:cNvPr>
          <p:cNvSpPr txBox="1">
            <a:spLocks/>
          </p:cNvSpPr>
          <p:nvPr/>
        </p:nvSpPr>
        <p:spPr>
          <a:xfrm>
            <a:off x="614178" y="2234575"/>
            <a:ext cx="4363408" cy="39196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VPN jest skrótem rozwijanym jako „Virtual </a:t>
            </a:r>
            <a:r>
              <a:rPr lang="pl-PL" dirty="0" err="1">
                <a:solidFill>
                  <a:schemeClr val="bg1"/>
                </a:solidFill>
              </a:rPr>
              <a:t>Private</a:t>
            </a:r>
            <a:r>
              <a:rPr lang="pl-PL" dirty="0">
                <a:solidFill>
                  <a:schemeClr val="bg1"/>
                </a:solidFill>
              </a:rPr>
              <a:t> Network”, co oznacza „wirtualną sieć prywatną”. Taka sieć VPN szyfruje Twoje działania </a:t>
            </a:r>
            <a:br>
              <a:rPr lang="pl-PL" dirty="0">
                <a:solidFill>
                  <a:schemeClr val="bg1"/>
                </a:solidFill>
              </a:rPr>
            </a:br>
            <a:r>
              <a:rPr lang="pl-PL" dirty="0">
                <a:solidFill>
                  <a:schemeClr val="bg1"/>
                </a:solidFill>
              </a:rPr>
              <a:t>w Internecie, ukrywa adres IP i chroni Twoją tożsamość online.</a:t>
            </a:r>
          </a:p>
        </p:txBody>
      </p:sp>
    </p:spTree>
    <p:extLst>
      <p:ext uri="{BB962C8B-B14F-4D97-AF65-F5344CB8AC3E}">
        <p14:creationId xmlns:p14="http://schemas.microsoft.com/office/powerpoint/2010/main" val="6475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730234-367E-40A1-B3D5-72A22F340C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547" y="971548"/>
            <a:ext cx="11632906" cy="4914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30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20DDCFF1-05C9-43D1-A30C-08C0F67AC386}"/>
              </a:ext>
            </a:extLst>
          </p:cNvPr>
          <p:cNvPicPr>
            <a:picLocks noChangeAspect="1"/>
          </p:cNvPicPr>
          <p:nvPr/>
        </p:nvPicPr>
        <p:blipFill rotWithShape="1">
          <a:blip r:embed="rId2">
            <a:extLst>
              <a:ext uri="{28A0092B-C50C-407E-A947-70E740481C1C}">
                <a14:useLocalDpi xmlns:a14="http://schemas.microsoft.com/office/drawing/2010/main" val="0"/>
              </a:ext>
            </a:extLst>
          </a:blip>
          <a:srcRect l="6597" r="6597"/>
          <a:stretch/>
        </p:blipFill>
        <p:spPr>
          <a:xfrm>
            <a:off x="2548328" y="3416"/>
            <a:ext cx="12192000" cy="6858000"/>
          </a:xfrm>
          <a:prstGeom prst="rect">
            <a:avLst/>
          </a:prstGeom>
        </p:spPr>
      </p:pic>
      <p:grpSp>
        <p:nvGrpSpPr>
          <p:cNvPr id="3" name="przeźroczyste">
            <a:extLst>
              <a:ext uri="{FF2B5EF4-FFF2-40B4-BE49-F238E27FC236}">
                <a16:creationId xmlns:a16="http://schemas.microsoft.com/office/drawing/2014/main" id="{BCACC8CB-069B-4D8A-88F4-10E0F188DCCE}"/>
              </a:ext>
            </a:extLst>
          </p:cNvPr>
          <p:cNvGrpSpPr/>
          <p:nvPr/>
        </p:nvGrpSpPr>
        <p:grpSpPr>
          <a:xfrm flipH="1" flipV="1">
            <a:off x="816111" y="3416"/>
            <a:ext cx="7416349" cy="6858478"/>
            <a:chOff x="4227919" y="10"/>
            <a:chExt cx="7332133" cy="6858478"/>
          </a:xfrm>
          <a:solidFill>
            <a:srgbClr val="000000">
              <a:alpha val="69804"/>
            </a:srgbClr>
          </a:solidFill>
        </p:grpSpPr>
        <p:sp>
          <p:nvSpPr>
            <p:cNvPr id="4" name="Trójkąt prostokątny 3">
              <a:extLst>
                <a:ext uri="{FF2B5EF4-FFF2-40B4-BE49-F238E27FC236}">
                  <a16:creationId xmlns:a16="http://schemas.microsoft.com/office/drawing/2014/main" id="{4404DC3D-AC08-405A-9061-EA0B995410E7}"/>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5" name="Prostokąt 4">
              <a:extLst>
                <a:ext uri="{FF2B5EF4-FFF2-40B4-BE49-F238E27FC236}">
                  <a16:creationId xmlns:a16="http://schemas.microsoft.com/office/drawing/2014/main" id="{12956173-B67E-4C3C-8AFB-A9FC937E1F7E}"/>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czarne">
            <a:extLst>
              <a:ext uri="{FF2B5EF4-FFF2-40B4-BE49-F238E27FC236}">
                <a16:creationId xmlns:a16="http://schemas.microsoft.com/office/drawing/2014/main" id="{0DCF0A9D-E01A-4482-87B5-13844A37CCCC}"/>
              </a:ext>
            </a:extLst>
          </p:cNvPr>
          <p:cNvGrpSpPr/>
          <p:nvPr/>
        </p:nvGrpSpPr>
        <p:grpSpPr>
          <a:xfrm flipH="1" flipV="1">
            <a:off x="0" y="0"/>
            <a:ext cx="7416348" cy="6861406"/>
            <a:chOff x="4227919" y="10"/>
            <a:chExt cx="7332133" cy="6861406"/>
          </a:xfrm>
        </p:grpSpPr>
        <p:sp>
          <p:nvSpPr>
            <p:cNvPr id="7" name="Trójkąt prostokątny 6">
              <a:extLst>
                <a:ext uri="{FF2B5EF4-FFF2-40B4-BE49-F238E27FC236}">
                  <a16:creationId xmlns:a16="http://schemas.microsoft.com/office/drawing/2014/main" id="{D1E3BA99-359E-43E4-975F-3EA4E3058BC3}"/>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168841F3-A394-4866-96F1-FE346A0FF2A7}"/>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10" name="tekst">
            <a:extLst>
              <a:ext uri="{FF2B5EF4-FFF2-40B4-BE49-F238E27FC236}">
                <a16:creationId xmlns:a16="http://schemas.microsoft.com/office/drawing/2014/main" id="{804B4FBF-7BC2-4C5B-ADDA-206B143D478B}"/>
              </a:ext>
            </a:extLst>
          </p:cNvPr>
          <p:cNvSpPr txBox="1">
            <a:spLocks/>
          </p:cNvSpPr>
          <p:nvPr/>
        </p:nvSpPr>
        <p:spPr>
          <a:xfrm>
            <a:off x="497023" y="2311602"/>
            <a:ext cx="4799651" cy="39196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Zalety:</a:t>
            </a:r>
          </a:p>
          <a:p>
            <a:pPr>
              <a:lnSpc>
                <a:spcPct val="100000"/>
              </a:lnSpc>
            </a:pPr>
            <a:r>
              <a:rPr lang="pl-PL" dirty="0">
                <a:solidFill>
                  <a:schemeClr val="bg1"/>
                </a:solidFill>
              </a:rPr>
              <a:t>Przesyłanie strumieniowe z dowolnego miejsca</a:t>
            </a:r>
          </a:p>
          <a:p>
            <a:pPr>
              <a:lnSpc>
                <a:spcPct val="100000"/>
              </a:lnSpc>
            </a:pPr>
            <a:r>
              <a:rPr lang="pl-PL" dirty="0">
                <a:solidFill>
                  <a:schemeClr val="bg1"/>
                </a:solidFill>
              </a:rPr>
              <a:t>Ochrona prywatności</a:t>
            </a:r>
          </a:p>
          <a:p>
            <a:pPr>
              <a:lnSpc>
                <a:spcPct val="100000"/>
              </a:lnSpc>
            </a:pPr>
            <a:r>
              <a:rPr lang="pl-PL" dirty="0">
                <a:solidFill>
                  <a:schemeClr val="bg1"/>
                </a:solidFill>
              </a:rPr>
              <a:t>Omijanie cenzury</a:t>
            </a:r>
          </a:p>
          <a:p>
            <a:pPr>
              <a:lnSpc>
                <a:spcPct val="100000"/>
              </a:lnSpc>
            </a:pPr>
            <a:r>
              <a:rPr lang="pl-PL" dirty="0">
                <a:solidFill>
                  <a:schemeClr val="bg1"/>
                </a:solidFill>
              </a:rPr>
              <a:t>Zwalczanie dyskryminacji cenowej</a:t>
            </a:r>
          </a:p>
          <a:p>
            <a:pPr>
              <a:lnSpc>
                <a:spcPct val="100000"/>
              </a:lnSpc>
            </a:pPr>
            <a:r>
              <a:rPr lang="pl-PL" dirty="0">
                <a:solidFill>
                  <a:schemeClr val="bg1"/>
                </a:solidFill>
              </a:rPr>
              <a:t>Ochrona przed śledzeniem</a:t>
            </a:r>
          </a:p>
        </p:txBody>
      </p:sp>
      <p:grpSp>
        <p:nvGrpSpPr>
          <p:cNvPr id="18" name="wady">
            <a:extLst>
              <a:ext uri="{FF2B5EF4-FFF2-40B4-BE49-F238E27FC236}">
                <a16:creationId xmlns:a16="http://schemas.microsoft.com/office/drawing/2014/main" id="{E8D6B230-64E1-499F-A005-9E88F5F6C25F}"/>
              </a:ext>
            </a:extLst>
          </p:cNvPr>
          <p:cNvGrpSpPr/>
          <p:nvPr/>
        </p:nvGrpSpPr>
        <p:grpSpPr>
          <a:xfrm>
            <a:off x="54783" y="3416"/>
            <a:ext cx="7416348" cy="6861406"/>
            <a:chOff x="54783" y="3416"/>
            <a:chExt cx="7416348" cy="6861406"/>
          </a:xfrm>
        </p:grpSpPr>
        <p:grpSp>
          <p:nvGrpSpPr>
            <p:cNvPr id="14" name="czarne">
              <a:extLst>
                <a:ext uri="{FF2B5EF4-FFF2-40B4-BE49-F238E27FC236}">
                  <a16:creationId xmlns:a16="http://schemas.microsoft.com/office/drawing/2014/main" id="{7411F517-BECB-4A43-8211-1190687FF215}"/>
                </a:ext>
              </a:extLst>
            </p:cNvPr>
            <p:cNvGrpSpPr/>
            <p:nvPr/>
          </p:nvGrpSpPr>
          <p:grpSpPr>
            <a:xfrm flipH="1" flipV="1">
              <a:off x="54783" y="3416"/>
              <a:ext cx="7416348" cy="6861406"/>
              <a:chOff x="4227919" y="10"/>
              <a:chExt cx="7332133" cy="6861406"/>
            </a:xfrm>
          </p:grpSpPr>
          <p:sp>
            <p:nvSpPr>
              <p:cNvPr id="15" name="Trójkąt prostokątny 14">
                <a:extLst>
                  <a:ext uri="{FF2B5EF4-FFF2-40B4-BE49-F238E27FC236}">
                    <a16:creationId xmlns:a16="http://schemas.microsoft.com/office/drawing/2014/main" id="{6E31C499-C432-4F47-8310-03D07AD806C8}"/>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id="{F7E6F4C8-473F-4B56-AF2A-0221420AE391}"/>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17" name="tekst">
              <a:extLst>
                <a:ext uri="{FF2B5EF4-FFF2-40B4-BE49-F238E27FC236}">
                  <a16:creationId xmlns:a16="http://schemas.microsoft.com/office/drawing/2014/main" id="{5367A851-29CF-4D1A-B913-5A041F3C6E60}"/>
                </a:ext>
              </a:extLst>
            </p:cNvPr>
            <p:cNvSpPr txBox="1">
              <a:spLocks/>
            </p:cNvSpPr>
            <p:nvPr/>
          </p:nvSpPr>
          <p:spPr>
            <a:xfrm>
              <a:off x="649423" y="2464002"/>
              <a:ext cx="4799651" cy="39196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Wady:</a:t>
              </a:r>
            </a:p>
            <a:p>
              <a:pPr>
                <a:lnSpc>
                  <a:spcPct val="100000"/>
                </a:lnSpc>
              </a:pPr>
              <a:r>
                <a:rPr lang="pl-PL" dirty="0">
                  <a:solidFill>
                    <a:schemeClr val="bg1"/>
                  </a:solidFill>
                </a:rPr>
                <a:t>Spowolnienie sieci</a:t>
              </a:r>
            </a:p>
            <a:p>
              <a:pPr>
                <a:lnSpc>
                  <a:spcPct val="100000"/>
                </a:lnSpc>
              </a:pPr>
              <a:r>
                <a:rPr lang="pl-PL" dirty="0">
                  <a:solidFill>
                    <a:schemeClr val="bg1"/>
                  </a:solidFill>
                </a:rPr>
                <a:t>Jakość usług</a:t>
              </a:r>
            </a:p>
            <a:p>
              <a:pPr>
                <a:lnSpc>
                  <a:spcPct val="100000"/>
                </a:lnSpc>
              </a:pPr>
              <a:r>
                <a:rPr lang="pl-PL" dirty="0">
                  <a:solidFill>
                    <a:schemeClr val="bg1"/>
                  </a:solidFill>
                </a:rPr>
                <a:t>Blokady sieci VPN</a:t>
              </a:r>
            </a:p>
            <a:p>
              <a:pPr>
                <a:lnSpc>
                  <a:spcPct val="100000"/>
                </a:lnSpc>
              </a:pPr>
              <a:r>
                <a:rPr lang="pl-PL" dirty="0">
                  <a:solidFill>
                    <a:schemeClr val="bg1"/>
                  </a:solidFill>
                </a:rPr>
                <a:t>Brak 100% prywatności</a:t>
              </a:r>
            </a:p>
            <a:p>
              <a:pPr>
                <a:lnSpc>
                  <a:spcPct val="100000"/>
                </a:lnSpc>
              </a:pPr>
              <a:endParaRPr lang="pl-PL" dirty="0">
                <a:solidFill>
                  <a:schemeClr val="bg1"/>
                </a:solidFill>
              </a:endParaRPr>
            </a:p>
          </p:txBody>
        </p:sp>
      </p:grpSp>
      <p:sp>
        <p:nvSpPr>
          <p:cNvPr id="9" name="tytuł">
            <a:extLst>
              <a:ext uri="{FF2B5EF4-FFF2-40B4-BE49-F238E27FC236}">
                <a16:creationId xmlns:a16="http://schemas.microsoft.com/office/drawing/2014/main" id="{9789F206-6CDC-41E9-9CEF-E2C9411E315E}"/>
              </a:ext>
            </a:extLst>
          </p:cNvPr>
          <p:cNvSpPr txBox="1"/>
          <p:nvPr/>
        </p:nvSpPr>
        <p:spPr>
          <a:xfrm>
            <a:off x="494733" y="626715"/>
            <a:ext cx="6096000" cy="1569660"/>
          </a:xfrm>
          <a:prstGeom prst="rect">
            <a:avLst/>
          </a:prstGeom>
          <a:noFill/>
        </p:spPr>
        <p:txBody>
          <a:bodyPr wrap="square">
            <a:spAutoFit/>
          </a:bodyPr>
          <a:lstStyle/>
          <a:p>
            <a:pPr>
              <a:lnSpc>
                <a:spcPct val="100000"/>
              </a:lnSpc>
            </a:pPr>
            <a:r>
              <a:rPr lang="pl-PL" sz="4800" dirty="0">
                <a:solidFill>
                  <a:schemeClr val="bg1"/>
                </a:solidFill>
                <a:latin typeface="+mj-lt"/>
              </a:rPr>
              <a:t>Wady i zalety sieci VPN</a:t>
            </a:r>
          </a:p>
        </p:txBody>
      </p:sp>
    </p:spTree>
    <p:extLst>
      <p:ext uri="{BB962C8B-B14F-4D97-AF65-F5344CB8AC3E}">
        <p14:creationId xmlns:p14="http://schemas.microsoft.com/office/powerpoint/2010/main" val="60938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 calcmode="lin" valueType="num">
                                      <p:cBhvr additive="base">
                                        <p:cTn id="36"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additive="base">
                                        <p:cTn id="42"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0-#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par>
                                <p:cTn id="50" presetID="10" presetClass="exit" presetSubtype="0" fill="hold" grpId="1" nodeType="withEffect">
                                  <p:stCondLst>
                                    <p:cond delay="0"/>
                                  </p:stCondLst>
                                  <p:childTnLst>
                                    <p:animEffect transition="out" filter="fade">
                                      <p:cBhvr>
                                        <p:cTn id="51" dur="500"/>
                                        <p:tgtEl>
                                          <p:spTgt spid="10">
                                            <p:txEl>
                                              <p:pRg st="0" end="0"/>
                                            </p:txEl>
                                          </p:spTgt>
                                        </p:tgtEl>
                                      </p:cBhvr>
                                    </p:animEffect>
                                    <p:set>
                                      <p:cBhvr>
                                        <p:cTn id="52" dur="1" fill="hold">
                                          <p:stCondLst>
                                            <p:cond delay="499"/>
                                          </p:stCondLst>
                                        </p:cTn>
                                        <p:tgtEl>
                                          <p:spTgt spid="10">
                                            <p:txEl>
                                              <p:pRg st="0" end="0"/>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xEl>
                                              <p:pRg st="1" end="1"/>
                                            </p:txEl>
                                          </p:spTgt>
                                        </p:tgtEl>
                                      </p:cBhvr>
                                    </p:animEffect>
                                    <p:set>
                                      <p:cBhvr>
                                        <p:cTn id="55" dur="1" fill="hold">
                                          <p:stCondLst>
                                            <p:cond delay="499"/>
                                          </p:stCondLst>
                                        </p:cTn>
                                        <p:tgtEl>
                                          <p:spTgt spid="10">
                                            <p:txEl>
                                              <p:pRg st="1" end="1"/>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0">
                                            <p:txEl>
                                              <p:pRg st="2" end="2"/>
                                            </p:txEl>
                                          </p:spTgt>
                                        </p:tgtEl>
                                      </p:cBhvr>
                                    </p:animEffect>
                                    <p:set>
                                      <p:cBhvr>
                                        <p:cTn id="58" dur="1" fill="hold">
                                          <p:stCondLst>
                                            <p:cond delay="499"/>
                                          </p:stCondLst>
                                        </p:cTn>
                                        <p:tgtEl>
                                          <p:spTgt spid="10">
                                            <p:txEl>
                                              <p:pRg st="2" end="2"/>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
                                            <p:txEl>
                                              <p:pRg st="3" end="3"/>
                                            </p:txEl>
                                          </p:spTgt>
                                        </p:tgtEl>
                                      </p:cBhvr>
                                    </p:animEffect>
                                    <p:set>
                                      <p:cBhvr>
                                        <p:cTn id="61" dur="1" fill="hold">
                                          <p:stCondLst>
                                            <p:cond delay="499"/>
                                          </p:stCondLst>
                                        </p:cTn>
                                        <p:tgtEl>
                                          <p:spTgt spid="10">
                                            <p:txEl>
                                              <p:pRg st="3" end="3"/>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xEl>
                                              <p:pRg st="4" end="4"/>
                                            </p:txEl>
                                          </p:spTgt>
                                        </p:tgtEl>
                                      </p:cBhvr>
                                    </p:animEffect>
                                    <p:set>
                                      <p:cBhvr>
                                        <p:cTn id="64" dur="1" fill="hold">
                                          <p:stCondLst>
                                            <p:cond delay="499"/>
                                          </p:stCondLst>
                                        </p:cTn>
                                        <p:tgtEl>
                                          <p:spTgt spid="10">
                                            <p:txEl>
                                              <p:pRg st="4" end="4"/>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xEl>
                                              <p:pRg st="5" end="5"/>
                                            </p:txEl>
                                          </p:spTgt>
                                        </p:tgtEl>
                                      </p:cBhvr>
                                    </p:animEffect>
                                    <p:set>
                                      <p:cBhvr>
                                        <p:cTn id="67" dur="1" fill="hold">
                                          <p:stCondLst>
                                            <p:cond delay="499"/>
                                          </p:stCondLst>
                                        </p:cTn>
                                        <p:tgtEl>
                                          <p:spTgt spid="10">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allAtOnce"/>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1417915C-33C9-4DA5-BB62-20DFF8514BDC}"/>
              </a:ext>
            </a:extLst>
          </p:cNvPr>
          <p:cNvPicPr>
            <a:picLocks noChangeAspect="1"/>
          </p:cNvPicPr>
          <p:nvPr/>
        </p:nvPicPr>
        <p:blipFill rotWithShape="1">
          <a:blip r:embed="rId3">
            <a:extLst>
              <a:ext uri="{28A0092B-C50C-407E-A947-70E740481C1C}">
                <a14:useLocalDpi xmlns:a14="http://schemas.microsoft.com/office/drawing/2010/main" val="0"/>
              </a:ext>
            </a:extLst>
          </a:blip>
          <a:srcRect l="6597" r="6597"/>
          <a:stretch/>
        </p:blipFill>
        <p:spPr>
          <a:xfrm>
            <a:off x="-2602326" y="0"/>
            <a:ext cx="12192000" cy="6858000"/>
          </a:xfrm>
          <a:prstGeom prst="rect">
            <a:avLst/>
          </a:prstGeom>
        </p:spPr>
      </p:pic>
      <p:grpSp>
        <p:nvGrpSpPr>
          <p:cNvPr id="3" name="przeźroczyste">
            <a:extLst>
              <a:ext uri="{FF2B5EF4-FFF2-40B4-BE49-F238E27FC236}">
                <a16:creationId xmlns:a16="http://schemas.microsoft.com/office/drawing/2014/main" id="{55DFEA12-4179-4EA8-9BF4-B3C99EE17E68}"/>
              </a:ext>
            </a:extLst>
          </p:cNvPr>
          <p:cNvGrpSpPr/>
          <p:nvPr/>
        </p:nvGrpSpPr>
        <p:grpSpPr>
          <a:xfrm flipV="1">
            <a:off x="3913901" y="0"/>
            <a:ext cx="7416348" cy="6858000"/>
            <a:chOff x="4227920" y="0"/>
            <a:chExt cx="7332132" cy="6858000"/>
          </a:xfrm>
          <a:solidFill>
            <a:schemeClr val="bg1">
              <a:alpha val="69804"/>
            </a:schemeClr>
          </a:solidFill>
        </p:grpSpPr>
        <p:sp>
          <p:nvSpPr>
            <p:cNvPr id="4" name="Trójkąt prostokątny 3">
              <a:extLst>
                <a:ext uri="{FF2B5EF4-FFF2-40B4-BE49-F238E27FC236}">
                  <a16:creationId xmlns:a16="http://schemas.microsoft.com/office/drawing/2014/main" id="{637C32E9-9E43-4F47-A065-C5349217CDAC}"/>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518B4E4D-A226-434C-B121-D76F906253D3}"/>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białe">
            <a:extLst>
              <a:ext uri="{FF2B5EF4-FFF2-40B4-BE49-F238E27FC236}">
                <a16:creationId xmlns:a16="http://schemas.microsoft.com/office/drawing/2014/main" id="{E70B6A33-18F1-4118-8DAF-9B2BC5100609}"/>
              </a:ext>
            </a:extLst>
          </p:cNvPr>
          <p:cNvGrpSpPr/>
          <p:nvPr/>
        </p:nvGrpSpPr>
        <p:grpSpPr>
          <a:xfrm flipV="1">
            <a:off x="4786744" y="0"/>
            <a:ext cx="7405256" cy="6858000"/>
            <a:chOff x="4238886" y="0"/>
            <a:chExt cx="7321166" cy="6858000"/>
          </a:xfrm>
          <a:solidFill>
            <a:schemeClr val="bg1"/>
          </a:solidFill>
        </p:grpSpPr>
        <p:sp>
          <p:nvSpPr>
            <p:cNvPr id="7" name="Trójkąt prostokątny 6">
              <a:extLst>
                <a:ext uri="{FF2B5EF4-FFF2-40B4-BE49-F238E27FC236}">
                  <a16:creationId xmlns:a16="http://schemas.microsoft.com/office/drawing/2014/main" id="{70864E09-7D67-47D6-8E73-453738A9C901}"/>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8" name="Prostokąt 7">
              <a:extLst>
                <a:ext uri="{FF2B5EF4-FFF2-40B4-BE49-F238E27FC236}">
                  <a16:creationId xmlns:a16="http://schemas.microsoft.com/office/drawing/2014/main" id="{9A670423-CE62-44CA-8BF2-8DFF55A6A551}"/>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9" name="Tytuł (2)">
            <a:extLst>
              <a:ext uri="{FF2B5EF4-FFF2-40B4-BE49-F238E27FC236}">
                <a16:creationId xmlns:a16="http://schemas.microsoft.com/office/drawing/2014/main" id="{6314CC0C-B978-4F01-82BC-A2A76FC20DD9}"/>
              </a:ext>
            </a:extLst>
          </p:cNvPr>
          <p:cNvSpPr txBox="1">
            <a:spLocks/>
          </p:cNvSpPr>
          <p:nvPr/>
        </p:nvSpPr>
        <p:spPr>
          <a:xfrm>
            <a:off x="6096000" y="241301"/>
            <a:ext cx="5867578" cy="21698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Najpopularniejsi dostawcy VPN</a:t>
            </a:r>
          </a:p>
        </p:txBody>
      </p:sp>
      <p:sp>
        <p:nvSpPr>
          <p:cNvPr id="10" name="tekst">
            <a:extLst>
              <a:ext uri="{FF2B5EF4-FFF2-40B4-BE49-F238E27FC236}">
                <a16:creationId xmlns:a16="http://schemas.microsoft.com/office/drawing/2014/main" id="{CF4D1722-34D9-4D53-B511-366AC269A5DB}"/>
              </a:ext>
            </a:extLst>
          </p:cNvPr>
          <p:cNvSpPr txBox="1">
            <a:spLocks/>
          </p:cNvSpPr>
          <p:nvPr/>
        </p:nvSpPr>
        <p:spPr>
          <a:xfrm>
            <a:off x="6865257" y="2652486"/>
            <a:ext cx="5098321" cy="4140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r">
              <a:lnSpc>
                <a:spcPct val="100000"/>
              </a:lnSpc>
              <a:buFont typeface="Arial" panose="020B0604020202020204" pitchFamily="34" charset="0"/>
              <a:buChar char="•"/>
            </a:pPr>
            <a:r>
              <a:rPr lang="pl-PL" sz="2800" dirty="0" err="1">
                <a:latin typeface="+mn-lt"/>
              </a:rPr>
              <a:t>NordVPN</a:t>
            </a:r>
            <a:endParaRPr lang="pl-PL" sz="2800" dirty="0">
              <a:latin typeface="+mn-lt"/>
            </a:endParaRPr>
          </a:p>
          <a:p>
            <a:pPr marL="457200" indent="-457200" algn="r">
              <a:lnSpc>
                <a:spcPct val="100000"/>
              </a:lnSpc>
              <a:buFont typeface="Arial" panose="020B0604020202020204" pitchFamily="34" charset="0"/>
              <a:buChar char="•"/>
            </a:pPr>
            <a:r>
              <a:rPr lang="pl-PL" sz="2800" dirty="0" err="1">
                <a:latin typeface="+mn-lt"/>
              </a:rPr>
              <a:t>Private</a:t>
            </a:r>
            <a:r>
              <a:rPr lang="pl-PL" sz="2800" dirty="0">
                <a:latin typeface="+mn-lt"/>
              </a:rPr>
              <a:t> </a:t>
            </a:r>
            <a:r>
              <a:rPr lang="pl-PL" sz="2800" dirty="0" err="1">
                <a:latin typeface="+mn-lt"/>
              </a:rPr>
              <a:t>Intenet</a:t>
            </a:r>
            <a:r>
              <a:rPr lang="pl-PL" sz="2800" dirty="0">
                <a:latin typeface="+mn-lt"/>
              </a:rPr>
              <a:t> Access VPN</a:t>
            </a:r>
          </a:p>
          <a:p>
            <a:pPr marL="457200" indent="-457200" algn="r">
              <a:lnSpc>
                <a:spcPct val="100000"/>
              </a:lnSpc>
              <a:buFont typeface="Arial" panose="020B0604020202020204" pitchFamily="34" charset="0"/>
              <a:buChar char="•"/>
            </a:pPr>
            <a:r>
              <a:rPr lang="pl-PL" sz="2800" dirty="0" err="1">
                <a:latin typeface="+mn-lt"/>
              </a:rPr>
              <a:t>Surfshark</a:t>
            </a:r>
            <a:r>
              <a:rPr lang="pl-PL" sz="2800" dirty="0">
                <a:latin typeface="+mn-lt"/>
              </a:rPr>
              <a:t> VPN</a:t>
            </a:r>
          </a:p>
          <a:p>
            <a:pPr marL="457200" indent="-457200" algn="r">
              <a:lnSpc>
                <a:spcPct val="100000"/>
              </a:lnSpc>
              <a:buFont typeface="Arial" panose="020B0604020202020204" pitchFamily="34" charset="0"/>
              <a:buChar char="•"/>
            </a:pPr>
            <a:r>
              <a:rPr lang="pl-PL" sz="2800" dirty="0" err="1">
                <a:latin typeface="+mn-lt"/>
              </a:rPr>
              <a:t>CyberGhost</a:t>
            </a:r>
            <a:r>
              <a:rPr lang="pl-PL" sz="2800" dirty="0">
                <a:latin typeface="+mn-lt"/>
              </a:rPr>
              <a:t> VPN</a:t>
            </a:r>
          </a:p>
          <a:p>
            <a:pPr marL="457200" indent="-457200" algn="r">
              <a:lnSpc>
                <a:spcPct val="100000"/>
              </a:lnSpc>
              <a:buFont typeface="Arial" panose="020B0604020202020204" pitchFamily="34" charset="0"/>
              <a:buChar char="•"/>
            </a:pPr>
            <a:r>
              <a:rPr lang="pl-PL" sz="2800" dirty="0" err="1">
                <a:latin typeface="+mn-lt"/>
              </a:rPr>
              <a:t>TunnelBear</a:t>
            </a:r>
            <a:r>
              <a:rPr lang="pl-PL" sz="2800" dirty="0">
                <a:latin typeface="+mn-lt"/>
              </a:rPr>
              <a:t> VPN</a:t>
            </a:r>
          </a:p>
          <a:p>
            <a:pPr marL="457200" indent="-457200" algn="r">
              <a:lnSpc>
                <a:spcPct val="100000"/>
              </a:lnSpc>
              <a:buFont typeface="Arial" panose="020B0604020202020204" pitchFamily="34" charset="0"/>
              <a:buChar char="•"/>
            </a:pPr>
            <a:r>
              <a:rPr lang="pl-PL" sz="2800" dirty="0" err="1">
                <a:latin typeface="+mn-lt"/>
              </a:rPr>
              <a:t>ExpressVPN</a:t>
            </a:r>
            <a:endParaRPr lang="pl-PL" sz="2800" dirty="0">
              <a:latin typeface="+mn-lt"/>
            </a:endParaRPr>
          </a:p>
          <a:p>
            <a:pPr marL="457200" indent="-457200" algn="r">
              <a:lnSpc>
                <a:spcPct val="100000"/>
              </a:lnSpc>
              <a:buFont typeface="Arial" panose="020B0604020202020204" pitchFamily="34" charset="0"/>
              <a:buChar char="•"/>
            </a:pPr>
            <a:r>
              <a:rPr lang="pl-PL" sz="2800" dirty="0" err="1">
                <a:latin typeface="+mn-lt"/>
              </a:rPr>
              <a:t>ProtonVPN</a:t>
            </a:r>
            <a:endParaRPr lang="pl-PL" sz="2800" dirty="0">
              <a:latin typeface="+mn-lt"/>
            </a:endParaRPr>
          </a:p>
          <a:p>
            <a:pPr marL="457200" indent="-457200" algn="r">
              <a:lnSpc>
                <a:spcPct val="100000"/>
              </a:lnSpc>
              <a:buFont typeface="Arial" panose="020B0604020202020204" pitchFamily="34" charset="0"/>
              <a:buChar char="•"/>
            </a:pPr>
            <a:r>
              <a:rPr lang="pl-PL" sz="2800" dirty="0" err="1">
                <a:latin typeface="+mn-lt"/>
              </a:rPr>
              <a:t>Mullvad</a:t>
            </a:r>
            <a:r>
              <a:rPr lang="pl-PL" sz="2800" dirty="0">
                <a:latin typeface="+mn-lt"/>
              </a:rPr>
              <a:t> VPN </a:t>
            </a:r>
          </a:p>
          <a:p>
            <a:pPr marL="457200" indent="-457200" algn="r">
              <a:lnSpc>
                <a:spcPct val="100000"/>
              </a:lnSpc>
              <a:buFont typeface="Arial" panose="020B0604020202020204" pitchFamily="34" charset="0"/>
              <a:buChar char="•"/>
            </a:pPr>
            <a:r>
              <a:rPr lang="pl-PL" sz="2800" dirty="0">
                <a:latin typeface="+mn-lt"/>
              </a:rPr>
              <a:t>Itd.</a:t>
            </a:r>
          </a:p>
          <a:p>
            <a:pPr algn="r">
              <a:lnSpc>
                <a:spcPct val="100000"/>
              </a:lnSpc>
            </a:pPr>
            <a:endParaRPr lang="pl-PL" sz="2800" dirty="0">
              <a:latin typeface="+mn-lt"/>
            </a:endParaRPr>
          </a:p>
        </p:txBody>
      </p:sp>
    </p:spTree>
    <p:extLst>
      <p:ext uri="{BB962C8B-B14F-4D97-AF65-F5344CB8AC3E}">
        <p14:creationId xmlns:p14="http://schemas.microsoft.com/office/powerpoint/2010/main" val="171510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015A7DEE-160A-4A59-A1D6-1C93036F2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38" y="0"/>
            <a:ext cx="11875324" cy="6858000"/>
          </a:xfrm>
          <a:prstGeom prst="rect">
            <a:avLst/>
          </a:prstGeom>
        </p:spPr>
      </p:pic>
    </p:spTree>
    <p:extLst>
      <p:ext uri="{BB962C8B-B14F-4D97-AF65-F5344CB8AC3E}">
        <p14:creationId xmlns:p14="http://schemas.microsoft.com/office/powerpoint/2010/main" val="219004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C1A2A3E-AE63-4FDB-9749-FF48342BB97C}"/>
              </a:ext>
            </a:extLst>
          </p:cNvPr>
          <p:cNvPicPr>
            <a:picLocks noChangeAspect="1"/>
          </p:cNvPicPr>
          <p:nvPr/>
        </p:nvPicPr>
        <p:blipFill rotWithShape="1">
          <a:blip r:embed="rId3">
            <a:extLst>
              <a:ext uri="{28A0092B-C50C-407E-A947-70E740481C1C}">
                <a14:useLocalDpi xmlns:a14="http://schemas.microsoft.com/office/drawing/2010/main" val="0"/>
              </a:ext>
            </a:extLst>
          </a:blip>
          <a:srcRect r="27753"/>
          <a:stretch/>
        </p:blipFill>
        <p:spPr>
          <a:xfrm>
            <a:off x="2282670" y="3416"/>
            <a:ext cx="9909330" cy="6858000"/>
          </a:xfrm>
          <a:prstGeom prst="rect">
            <a:avLst/>
          </a:prstGeom>
        </p:spPr>
      </p:pic>
      <p:grpSp>
        <p:nvGrpSpPr>
          <p:cNvPr id="4" name="przeźroczyste">
            <a:extLst>
              <a:ext uri="{FF2B5EF4-FFF2-40B4-BE49-F238E27FC236}">
                <a16:creationId xmlns:a16="http://schemas.microsoft.com/office/drawing/2014/main" id="{5587656F-6A45-4059-B2FA-D3FC42E1E5E8}"/>
              </a:ext>
            </a:extLst>
          </p:cNvPr>
          <p:cNvGrpSpPr/>
          <p:nvPr/>
        </p:nvGrpSpPr>
        <p:grpSpPr>
          <a:xfrm flipH="1" flipV="1">
            <a:off x="816111" y="3416"/>
            <a:ext cx="7416349" cy="6858478"/>
            <a:chOff x="4227919" y="10"/>
            <a:chExt cx="7332133" cy="6858478"/>
          </a:xfrm>
          <a:solidFill>
            <a:srgbClr val="000000">
              <a:alpha val="69804"/>
            </a:srgbClr>
          </a:solidFill>
        </p:grpSpPr>
        <p:sp>
          <p:nvSpPr>
            <p:cNvPr id="5" name="Trójkąt prostokątny 4">
              <a:extLst>
                <a:ext uri="{FF2B5EF4-FFF2-40B4-BE49-F238E27FC236}">
                  <a16:creationId xmlns:a16="http://schemas.microsoft.com/office/drawing/2014/main" id="{6796D61E-E0AE-450E-B5E8-E6062D08DF55}"/>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6" name="Prostokąt 5">
              <a:extLst>
                <a:ext uri="{FF2B5EF4-FFF2-40B4-BE49-F238E27FC236}">
                  <a16:creationId xmlns:a16="http://schemas.microsoft.com/office/drawing/2014/main" id="{C2D83E2A-2F94-4884-AE4D-D7B1A007B6E1}"/>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7" name="czarne">
            <a:extLst>
              <a:ext uri="{FF2B5EF4-FFF2-40B4-BE49-F238E27FC236}">
                <a16:creationId xmlns:a16="http://schemas.microsoft.com/office/drawing/2014/main" id="{BEFEC77B-18DA-4C54-A979-608520B7657E}"/>
              </a:ext>
            </a:extLst>
          </p:cNvPr>
          <p:cNvGrpSpPr/>
          <p:nvPr/>
        </p:nvGrpSpPr>
        <p:grpSpPr>
          <a:xfrm flipH="1" flipV="1">
            <a:off x="0" y="0"/>
            <a:ext cx="7416348" cy="6861406"/>
            <a:chOff x="4227919" y="10"/>
            <a:chExt cx="7332133" cy="6861406"/>
          </a:xfrm>
        </p:grpSpPr>
        <p:sp>
          <p:nvSpPr>
            <p:cNvPr id="8" name="Trójkąt prostokątny 7">
              <a:extLst>
                <a:ext uri="{FF2B5EF4-FFF2-40B4-BE49-F238E27FC236}">
                  <a16:creationId xmlns:a16="http://schemas.microsoft.com/office/drawing/2014/main" id="{AA922DCC-91C2-4F59-9C89-081D9C270F46}"/>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470D6A94-4DE4-4507-8041-208B63B1FB24}"/>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10" name="tytuł">
            <a:extLst>
              <a:ext uri="{FF2B5EF4-FFF2-40B4-BE49-F238E27FC236}">
                <a16:creationId xmlns:a16="http://schemas.microsoft.com/office/drawing/2014/main" id="{4631F447-0B55-4E70-867E-590B01E1FC46}"/>
              </a:ext>
            </a:extLst>
          </p:cNvPr>
          <p:cNvSpPr txBox="1"/>
          <p:nvPr/>
        </p:nvSpPr>
        <p:spPr>
          <a:xfrm>
            <a:off x="509023" y="739582"/>
            <a:ext cx="6096000" cy="830997"/>
          </a:xfrm>
          <a:prstGeom prst="rect">
            <a:avLst/>
          </a:prstGeom>
          <a:noFill/>
        </p:spPr>
        <p:txBody>
          <a:bodyPr wrap="square">
            <a:spAutoFit/>
          </a:bodyPr>
          <a:lstStyle/>
          <a:p>
            <a:pPr>
              <a:lnSpc>
                <a:spcPct val="100000"/>
              </a:lnSpc>
            </a:pPr>
            <a:r>
              <a:rPr lang="pl-PL" sz="4800" dirty="0">
                <a:solidFill>
                  <a:schemeClr val="bg1"/>
                </a:solidFill>
                <a:latin typeface="+mj-lt"/>
              </a:rPr>
              <a:t>Czym jest TOR?</a:t>
            </a:r>
          </a:p>
        </p:txBody>
      </p:sp>
      <p:sp>
        <p:nvSpPr>
          <p:cNvPr id="11" name="tekst">
            <a:extLst>
              <a:ext uri="{FF2B5EF4-FFF2-40B4-BE49-F238E27FC236}">
                <a16:creationId xmlns:a16="http://schemas.microsoft.com/office/drawing/2014/main" id="{4FBEBC1A-F084-4607-A593-9D230582A19B}"/>
              </a:ext>
            </a:extLst>
          </p:cNvPr>
          <p:cNvSpPr txBox="1">
            <a:spLocks/>
          </p:cNvSpPr>
          <p:nvPr/>
        </p:nvSpPr>
        <p:spPr>
          <a:xfrm>
            <a:off x="511764" y="1979228"/>
            <a:ext cx="4465822" cy="447060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Tor (ang. The </a:t>
            </a:r>
            <a:r>
              <a:rPr lang="pl-PL" dirty="0" err="1">
                <a:solidFill>
                  <a:schemeClr val="bg1"/>
                </a:solidFill>
              </a:rPr>
              <a:t>Onion</a:t>
            </a:r>
            <a:r>
              <a:rPr lang="pl-PL" dirty="0">
                <a:solidFill>
                  <a:schemeClr val="bg1"/>
                </a:solidFill>
              </a:rPr>
              <a:t> Router) – wirtualna sieć komputerowa implementująca trasowanie cebulowe drugiej generacji. </a:t>
            </a:r>
          </a:p>
          <a:p>
            <a:pPr marL="0" indent="0">
              <a:lnSpc>
                <a:spcPct val="100000"/>
              </a:lnSpc>
              <a:buNone/>
            </a:pPr>
            <a:r>
              <a:rPr lang="pl-PL" dirty="0">
                <a:solidFill>
                  <a:schemeClr val="bg1"/>
                </a:solidFill>
              </a:rPr>
              <a:t>Pozwala na anonimowe przeglądanie internetu, jak i dostęp do tzw. Dark </a:t>
            </a:r>
            <a:r>
              <a:rPr lang="pl-PL" dirty="0" err="1">
                <a:solidFill>
                  <a:schemeClr val="bg1"/>
                </a:solidFill>
              </a:rPr>
              <a:t>Webu</a:t>
            </a:r>
            <a:r>
              <a:rPr lang="pl-PL" dirty="0">
                <a:solidFill>
                  <a:schemeClr val="bg1"/>
                </a:solidFill>
              </a:rPr>
              <a:t>.</a:t>
            </a:r>
          </a:p>
        </p:txBody>
      </p:sp>
    </p:spTree>
    <p:extLst>
      <p:ext uri="{BB962C8B-B14F-4D97-AF65-F5344CB8AC3E}">
        <p14:creationId xmlns:p14="http://schemas.microsoft.com/office/powerpoint/2010/main" val="31712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 calcmode="lin" valueType="num">
                                      <p:cBhvr additive="base">
                                        <p:cTn id="18"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E3A6C1FC-32AB-470F-BBDE-ED27A37C0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292100"/>
            <a:ext cx="7239000" cy="6273800"/>
          </a:xfrm>
          <a:prstGeom prst="rect">
            <a:avLst/>
          </a:prstGeom>
        </p:spPr>
      </p:pic>
      <p:pic>
        <p:nvPicPr>
          <p:cNvPr id="11" name="Obraz 10">
            <a:extLst>
              <a:ext uri="{FF2B5EF4-FFF2-40B4-BE49-F238E27FC236}">
                <a16:creationId xmlns:a16="http://schemas.microsoft.com/office/drawing/2014/main" id="{2038DA49-3C36-4D42-9394-CD1469A2B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035" y="0"/>
            <a:ext cx="10673929" cy="6858000"/>
          </a:xfrm>
          <a:prstGeom prst="rect">
            <a:avLst/>
          </a:prstGeom>
        </p:spPr>
      </p:pic>
    </p:spTree>
    <p:extLst>
      <p:ext uri="{BB962C8B-B14F-4D97-AF65-F5344CB8AC3E}">
        <p14:creationId xmlns:p14="http://schemas.microsoft.com/office/powerpoint/2010/main" val="252634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obiekt na zewnątrz, sieć&#10;&#10;Opis wygenerowany automatycznie">
            <a:extLst>
              <a:ext uri="{FF2B5EF4-FFF2-40B4-BE49-F238E27FC236}">
                <a16:creationId xmlns:a16="http://schemas.microsoft.com/office/drawing/2014/main" id="{FB38DCD4-5CC2-4E8C-B272-475CF0112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8" y="0"/>
            <a:ext cx="10287002" cy="6858000"/>
          </a:xfrm>
          <a:prstGeom prst="rect">
            <a:avLst/>
          </a:prstGeom>
        </p:spPr>
      </p:pic>
      <p:grpSp>
        <p:nvGrpSpPr>
          <p:cNvPr id="4" name="przeźroczyste">
            <a:extLst>
              <a:ext uri="{FF2B5EF4-FFF2-40B4-BE49-F238E27FC236}">
                <a16:creationId xmlns:a16="http://schemas.microsoft.com/office/drawing/2014/main" id="{E9725948-6225-46B4-A143-3764ABA7E4E9}"/>
              </a:ext>
            </a:extLst>
          </p:cNvPr>
          <p:cNvGrpSpPr/>
          <p:nvPr/>
        </p:nvGrpSpPr>
        <p:grpSpPr>
          <a:xfrm flipH="1" flipV="1">
            <a:off x="816111" y="3416"/>
            <a:ext cx="7416349" cy="6858478"/>
            <a:chOff x="4227919" y="10"/>
            <a:chExt cx="7332133" cy="6858478"/>
          </a:xfrm>
          <a:solidFill>
            <a:srgbClr val="000000">
              <a:alpha val="69804"/>
            </a:srgbClr>
          </a:solidFill>
        </p:grpSpPr>
        <p:sp>
          <p:nvSpPr>
            <p:cNvPr id="5" name="Trójkąt prostokątny 4">
              <a:extLst>
                <a:ext uri="{FF2B5EF4-FFF2-40B4-BE49-F238E27FC236}">
                  <a16:creationId xmlns:a16="http://schemas.microsoft.com/office/drawing/2014/main" id="{D9E6619C-6BB2-42C1-AA77-8FA07246470A}"/>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6" name="Prostokąt 5">
              <a:extLst>
                <a:ext uri="{FF2B5EF4-FFF2-40B4-BE49-F238E27FC236}">
                  <a16:creationId xmlns:a16="http://schemas.microsoft.com/office/drawing/2014/main" id="{4DEA95C7-411E-4B79-A0E7-62531D305572}"/>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7" name="czarne">
            <a:extLst>
              <a:ext uri="{FF2B5EF4-FFF2-40B4-BE49-F238E27FC236}">
                <a16:creationId xmlns:a16="http://schemas.microsoft.com/office/drawing/2014/main" id="{CE6B7253-3810-43A4-95E3-BCCE9ECDB8BB}"/>
              </a:ext>
            </a:extLst>
          </p:cNvPr>
          <p:cNvGrpSpPr/>
          <p:nvPr/>
        </p:nvGrpSpPr>
        <p:grpSpPr>
          <a:xfrm flipH="1" flipV="1">
            <a:off x="0" y="0"/>
            <a:ext cx="7416348" cy="6861406"/>
            <a:chOff x="4227919" y="10"/>
            <a:chExt cx="7332133" cy="6861406"/>
          </a:xfrm>
        </p:grpSpPr>
        <p:sp>
          <p:nvSpPr>
            <p:cNvPr id="8" name="Trójkąt prostokątny 7">
              <a:extLst>
                <a:ext uri="{FF2B5EF4-FFF2-40B4-BE49-F238E27FC236}">
                  <a16:creationId xmlns:a16="http://schemas.microsoft.com/office/drawing/2014/main" id="{0A92DF4F-324A-40EA-B6DC-A00F8BA554F1}"/>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F8824756-5BBB-47C6-97D6-CB5D0984FF83}"/>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10" name="tytuł">
            <a:extLst>
              <a:ext uri="{FF2B5EF4-FFF2-40B4-BE49-F238E27FC236}">
                <a16:creationId xmlns:a16="http://schemas.microsoft.com/office/drawing/2014/main" id="{EEF81FF5-0D3E-45C7-B3A5-1EEAEF70E6EF}"/>
              </a:ext>
            </a:extLst>
          </p:cNvPr>
          <p:cNvSpPr txBox="1"/>
          <p:nvPr/>
        </p:nvSpPr>
        <p:spPr>
          <a:xfrm>
            <a:off x="509023" y="1120676"/>
            <a:ext cx="6096000" cy="2308324"/>
          </a:xfrm>
          <a:prstGeom prst="rect">
            <a:avLst/>
          </a:prstGeom>
          <a:noFill/>
        </p:spPr>
        <p:txBody>
          <a:bodyPr wrap="square">
            <a:spAutoFit/>
          </a:bodyPr>
          <a:lstStyle/>
          <a:p>
            <a:pPr>
              <a:lnSpc>
                <a:spcPct val="100000"/>
              </a:lnSpc>
            </a:pPr>
            <a:r>
              <a:rPr lang="pl-PL" sz="4800" dirty="0">
                <a:solidFill>
                  <a:schemeClr val="bg1"/>
                </a:solidFill>
                <a:latin typeface="+mj-lt"/>
              </a:rPr>
              <a:t>Mały poradnik do tworzenia własnego VPN-a</a:t>
            </a:r>
          </a:p>
        </p:txBody>
      </p:sp>
      <p:sp>
        <p:nvSpPr>
          <p:cNvPr id="11" name="tekst">
            <a:extLst>
              <a:ext uri="{FF2B5EF4-FFF2-40B4-BE49-F238E27FC236}">
                <a16:creationId xmlns:a16="http://schemas.microsoft.com/office/drawing/2014/main" id="{AABB0674-65F5-474D-A504-54B4C808F6B3}"/>
              </a:ext>
            </a:extLst>
          </p:cNvPr>
          <p:cNvSpPr txBox="1">
            <a:spLocks/>
          </p:cNvSpPr>
          <p:nvPr/>
        </p:nvSpPr>
        <p:spPr>
          <a:xfrm>
            <a:off x="509023" y="4270980"/>
            <a:ext cx="4465822" cy="13639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Projekt DIY, chyba za dużo już spędziłem czasu nad tą prezentacją.</a:t>
            </a:r>
          </a:p>
        </p:txBody>
      </p:sp>
    </p:spTree>
    <p:extLst>
      <p:ext uri="{BB962C8B-B14F-4D97-AF65-F5344CB8AC3E}">
        <p14:creationId xmlns:p14="http://schemas.microsoft.com/office/powerpoint/2010/main" val="224325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obiekt na zewnątrz, sieć&#10;&#10;Opis wygenerowany automatycznie">
            <a:extLst>
              <a:ext uri="{FF2B5EF4-FFF2-40B4-BE49-F238E27FC236}">
                <a16:creationId xmlns:a16="http://schemas.microsoft.com/office/drawing/2014/main" id="{0B20850A-9019-4447-AA1C-1AB79EB58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0287002" cy="6858000"/>
          </a:xfrm>
          <a:prstGeom prst="rect">
            <a:avLst/>
          </a:prstGeom>
        </p:spPr>
      </p:pic>
      <p:grpSp>
        <p:nvGrpSpPr>
          <p:cNvPr id="3" name="przeźroczyste">
            <a:extLst>
              <a:ext uri="{FF2B5EF4-FFF2-40B4-BE49-F238E27FC236}">
                <a16:creationId xmlns:a16="http://schemas.microsoft.com/office/drawing/2014/main" id="{5D5B649A-AAE9-4E8A-A348-736D9F1B054B}"/>
              </a:ext>
            </a:extLst>
          </p:cNvPr>
          <p:cNvGrpSpPr/>
          <p:nvPr/>
        </p:nvGrpSpPr>
        <p:grpSpPr>
          <a:xfrm flipV="1">
            <a:off x="3913901" y="0"/>
            <a:ext cx="7416348" cy="6858000"/>
            <a:chOff x="4227920" y="0"/>
            <a:chExt cx="7332132" cy="6858000"/>
          </a:xfrm>
          <a:solidFill>
            <a:schemeClr val="bg1">
              <a:alpha val="69804"/>
            </a:schemeClr>
          </a:solidFill>
        </p:grpSpPr>
        <p:sp>
          <p:nvSpPr>
            <p:cNvPr id="4" name="Trójkąt prostokątny 3">
              <a:extLst>
                <a:ext uri="{FF2B5EF4-FFF2-40B4-BE49-F238E27FC236}">
                  <a16:creationId xmlns:a16="http://schemas.microsoft.com/office/drawing/2014/main" id="{621F1498-6F5D-47FC-AAC9-B9104D07FD2F}"/>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52565EB1-32DB-4C70-B10B-5ADB5BDE0168}"/>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6" name="białe">
            <a:extLst>
              <a:ext uri="{FF2B5EF4-FFF2-40B4-BE49-F238E27FC236}">
                <a16:creationId xmlns:a16="http://schemas.microsoft.com/office/drawing/2014/main" id="{E8BD7B0E-C801-45B6-AF62-8B0C58912FBF}"/>
              </a:ext>
            </a:extLst>
          </p:cNvPr>
          <p:cNvGrpSpPr/>
          <p:nvPr/>
        </p:nvGrpSpPr>
        <p:grpSpPr>
          <a:xfrm flipV="1">
            <a:off x="4786744" y="0"/>
            <a:ext cx="7405256" cy="6858000"/>
            <a:chOff x="4238886" y="0"/>
            <a:chExt cx="7321166" cy="6858000"/>
          </a:xfrm>
          <a:solidFill>
            <a:schemeClr val="bg1"/>
          </a:solidFill>
        </p:grpSpPr>
        <p:sp>
          <p:nvSpPr>
            <p:cNvPr id="7" name="Trójkąt prostokątny 6">
              <a:extLst>
                <a:ext uri="{FF2B5EF4-FFF2-40B4-BE49-F238E27FC236}">
                  <a16:creationId xmlns:a16="http://schemas.microsoft.com/office/drawing/2014/main" id="{B3039EA4-285D-4051-831E-B7C73F5A7F15}"/>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8" name="Prostokąt 7">
              <a:extLst>
                <a:ext uri="{FF2B5EF4-FFF2-40B4-BE49-F238E27FC236}">
                  <a16:creationId xmlns:a16="http://schemas.microsoft.com/office/drawing/2014/main" id="{58A73ED4-65A4-43BC-9780-64C526324C7D}"/>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9" name="Tytuł (2)">
            <a:extLst>
              <a:ext uri="{FF2B5EF4-FFF2-40B4-BE49-F238E27FC236}">
                <a16:creationId xmlns:a16="http://schemas.microsoft.com/office/drawing/2014/main" id="{A4B108DD-6197-4E93-9B0F-AD569672F879}"/>
              </a:ext>
            </a:extLst>
          </p:cNvPr>
          <p:cNvSpPr txBox="1">
            <a:spLocks/>
          </p:cNvSpPr>
          <p:nvPr/>
        </p:nvSpPr>
        <p:spPr>
          <a:xfrm>
            <a:off x="6096000" y="241301"/>
            <a:ext cx="5867578" cy="21698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err="1"/>
              <a:t>OpenVPN</a:t>
            </a:r>
            <a:r>
              <a:rPr lang="pl-PL" sz="4800" dirty="0"/>
              <a:t>, </a:t>
            </a:r>
            <a:br>
              <a:rPr lang="pl-PL" sz="4800" dirty="0"/>
            </a:br>
            <a:r>
              <a:rPr lang="pl-PL" sz="4800" dirty="0"/>
              <a:t>a </a:t>
            </a:r>
            <a:r>
              <a:rPr lang="pl-PL" sz="4800" dirty="0" err="1"/>
              <a:t>Wireguard</a:t>
            </a:r>
            <a:endParaRPr lang="pl-PL" sz="4800" dirty="0"/>
          </a:p>
        </p:txBody>
      </p:sp>
      <p:sp>
        <p:nvSpPr>
          <p:cNvPr id="10" name="tekst">
            <a:extLst>
              <a:ext uri="{FF2B5EF4-FFF2-40B4-BE49-F238E27FC236}">
                <a16:creationId xmlns:a16="http://schemas.microsoft.com/office/drawing/2014/main" id="{56FDE93A-8800-4EEC-81AD-F9F5FB5F16B1}"/>
              </a:ext>
            </a:extLst>
          </p:cNvPr>
          <p:cNvSpPr txBox="1">
            <a:spLocks/>
          </p:cNvSpPr>
          <p:nvPr/>
        </p:nvSpPr>
        <p:spPr>
          <a:xfrm>
            <a:off x="7168774" y="2652486"/>
            <a:ext cx="4794804" cy="4140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2800" dirty="0">
                <a:latin typeface="+mn-lt"/>
              </a:rPr>
              <a:t>W wielkim skrócie </a:t>
            </a:r>
            <a:r>
              <a:rPr lang="pl-PL" sz="2800" dirty="0" err="1">
                <a:latin typeface="+mn-lt"/>
              </a:rPr>
              <a:t>Wireguard</a:t>
            </a:r>
            <a:r>
              <a:rPr lang="pl-PL" sz="2800" dirty="0">
                <a:latin typeface="+mn-lt"/>
              </a:rPr>
              <a:t> jest nowszy, szybszy </a:t>
            </a:r>
            <a:br>
              <a:rPr lang="pl-PL" sz="2800" dirty="0">
                <a:latin typeface="+mn-lt"/>
              </a:rPr>
            </a:br>
            <a:r>
              <a:rPr lang="pl-PL" sz="2800" dirty="0">
                <a:latin typeface="+mn-lt"/>
              </a:rPr>
              <a:t>i bezpieczniejszy, ale przechowuje adres IP naszego komputera, żeby móc poprawnie działać.</a:t>
            </a:r>
          </a:p>
          <a:p>
            <a:pPr algn="r">
              <a:lnSpc>
                <a:spcPct val="100000"/>
              </a:lnSpc>
            </a:pPr>
            <a:r>
              <a:rPr lang="pl-PL" sz="2800" dirty="0">
                <a:latin typeface="+mn-lt"/>
              </a:rPr>
              <a:t>Czego nie robi </a:t>
            </a:r>
            <a:r>
              <a:rPr lang="pl-PL" sz="2800" dirty="0" err="1">
                <a:latin typeface="+mn-lt"/>
              </a:rPr>
              <a:t>OpenVPN</a:t>
            </a:r>
            <a:r>
              <a:rPr lang="pl-PL" sz="2800" dirty="0">
                <a:latin typeface="+mn-lt"/>
              </a:rPr>
              <a:t>.</a:t>
            </a:r>
          </a:p>
        </p:txBody>
      </p:sp>
      <p:pic>
        <p:nvPicPr>
          <p:cNvPr id="16" name="Obraz 15" descr="Obraz zawierający tekst&#10;&#10;Opis wygenerowany automatycznie" hidden="1">
            <a:extLst>
              <a:ext uri="{FF2B5EF4-FFF2-40B4-BE49-F238E27FC236}">
                <a16:creationId xmlns:a16="http://schemas.microsoft.com/office/drawing/2014/main" id="{3065BA3A-08E9-45B7-BEBE-3B8EFE1EE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3" y="776513"/>
            <a:ext cx="12271326" cy="5304974"/>
          </a:xfrm>
          <a:prstGeom prst="rect">
            <a:avLst/>
          </a:prstGeom>
        </p:spPr>
      </p:pic>
    </p:spTree>
    <p:extLst>
      <p:ext uri="{BB962C8B-B14F-4D97-AF65-F5344CB8AC3E}">
        <p14:creationId xmlns:p14="http://schemas.microsoft.com/office/powerpoint/2010/main" val="10634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childTnLst>
                          </p:cTn>
                        </p:par>
                        <p:par>
                          <p:cTn id="28" fill="hold">
                            <p:stCondLst>
                              <p:cond delay="3000"/>
                            </p:stCondLst>
                            <p:childTnLst>
                              <p:par>
                                <p:cTn id="29" presetID="31" presetClass="exit" presetSubtype="0" fill="hold" nodeType="afterEffect">
                                  <p:stCondLst>
                                    <p:cond delay="0"/>
                                  </p:stCondLst>
                                  <p:childTnLst>
                                    <p:anim calcmode="lin" valueType="num">
                                      <p:cBhvr>
                                        <p:cTn id="30" dur="1000"/>
                                        <p:tgtEl>
                                          <p:spTgt spid="16"/>
                                        </p:tgtEl>
                                        <p:attrNameLst>
                                          <p:attrName>ppt_w</p:attrName>
                                        </p:attrNameLst>
                                      </p:cBhvr>
                                      <p:tavLst>
                                        <p:tav tm="0">
                                          <p:val>
                                            <p:strVal val="ppt_w"/>
                                          </p:val>
                                        </p:tav>
                                        <p:tav tm="100000">
                                          <p:val>
                                            <p:fltVal val="0"/>
                                          </p:val>
                                        </p:tav>
                                      </p:tavLst>
                                    </p:anim>
                                    <p:anim calcmode="lin" valueType="num">
                                      <p:cBhvr>
                                        <p:cTn id="31" dur="1000"/>
                                        <p:tgtEl>
                                          <p:spTgt spid="16"/>
                                        </p:tgtEl>
                                        <p:attrNameLst>
                                          <p:attrName>ppt_h</p:attrName>
                                        </p:attrNameLst>
                                      </p:cBhvr>
                                      <p:tavLst>
                                        <p:tav tm="0">
                                          <p:val>
                                            <p:strVal val="ppt_h"/>
                                          </p:val>
                                        </p:tav>
                                        <p:tav tm="100000">
                                          <p:val>
                                            <p:fltVal val="0"/>
                                          </p:val>
                                        </p:tav>
                                      </p:tavLst>
                                    </p:anim>
                                    <p:anim calcmode="lin" valueType="num">
                                      <p:cBhvr>
                                        <p:cTn id="32" dur="1000"/>
                                        <p:tgtEl>
                                          <p:spTgt spid="16"/>
                                        </p:tgtEl>
                                        <p:attrNameLst>
                                          <p:attrName>style.rotation</p:attrName>
                                        </p:attrNameLst>
                                      </p:cBhvr>
                                      <p:tavLst>
                                        <p:tav tm="0">
                                          <p:val>
                                            <p:fltVal val="0"/>
                                          </p:val>
                                        </p:tav>
                                        <p:tav tm="100000">
                                          <p:val>
                                            <p:fltVal val="90"/>
                                          </p:val>
                                        </p:tav>
                                      </p:tavLst>
                                    </p:anim>
                                    <p:animEffect transition="out" filter="fade">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obiekt na zewnątrz, sieć&#10;&#10;Opis wygenerowany automatycznie">
            <a:extLst>
              <a:ext uri="{FF2B5EF4-FFF2-40B4-BE49-F238E27FC236}">
                <a16:creationId xmlns:a16="http://schemas.microsoft.com/office/drawing/2014/main" id="{1BC984E7-2F63-43DC-A500-E7743068C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8" y="0"/>
            <a:ext cx="10287002" cy="6858000"/>
          </a:xfrm>
          <a:prstGeom prst="rect">
            <a:avLst/>
          </a:prstGeom>
        </p:spPr>
      </p:pic>
      <p:grpSp>
        <p:nvGrpSpPr>
          <p:cNvPr id="11" name="przeźroczyste">
            <a:extLst>
              <a:ext uri="{FF2B5EF4-FFF2-40B4-BE49-F238E27FC236}">
                <a16:creationId xmlns:a16="http://schemas.microsoft.com/office/drawing/2014/main" id="{6E5452F0-5DB9-4CCE-9C99-CE947674DFD6}"/>
              </a:ext>
            </a:extLst>
          </p:cNvPr>
          <p:cNvGrpSpPr/>
          <p:nvPr/>
        </p:nvGrpSpPr>
        <p:grpSpPr>
          <a:xfrm flipH="1" flipV="1">
            <a:off x="816111" y="3416"/>
            <a:ext cx="7416349" cy="6858478"/>
            <a:chOff x="4227919" y="10"/>
            <a:chExt cx="7332133" cy="6858478"/>
          </a:xfrm>
          <a:solidFill>
            <a:srgbClr val="000000">
              <a:alpha val="69804"/>
            </a:srgbClr>
          </a:solidFill>
        </p:grpSpPr>
        <p:sp>
          <p:nvSpPr>
            <p:cNvPr id="12" name="Trójkąt prostokątny 11">
              <a:extLst>
                <a:ext uri="{FF2B5EF4-FFF2-40B4-BE49-F238E27FC236}">
                  <a16:creationId xmlns:a16="http://schemas.microsoft.com/office/drawing/2014/main" id="{61F4B798-9E24-44B5-A59C-A43CEAF39BCB}"/>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13" name="Prostokąt 12">
              <a:extLst>
                <a:ext uri="{FF2B5EF4-FFF2-40B4-BE49-F238E27FC236}">
                  <a16:creationId xmlns:a16="http://schemas.microsoft.com/office/drawing/2014/main" id="{CDD107B6-B48A-4354-B529-CFB3A86FF820}"/>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14" name="czarne">
            <a:extLst>
              <a:ext uri="{FF2B5EF4-FFF2-40B4-BE49-F238E27FC236}">
                <a16:creationId xmlns:a16="http://schemas.microsoft.com/office/drawing/2014/main" id="{A23E7A77-AE55-4621-8579-578DFEF42453}"/>
              </a:ext>
            </a:extLst>
          </p:cNvPr>
          <p:cNvGrpSpPr/>
          <p:nvPr/>
        </p:nvGrpSpPr>
        <p:grpSpPr>
          <a:xfrm flipH="1" flipV="1">
            <a:off x="0" y="0"/>
            <a:ext cx="7416348" cy="6861406"/>
            <a:chOff x="4227919" y="10"/>
            <a:chExt cx="7332133" cy="6861406"/>
          </a:xfrm>
        </p:grpSpPr>
        <p:sp>
          <p:nvSpPr>
            <p:cNvPr id="15" name="Trójkąt prostokątny 14">
              <a:extLst>
                <a:ext uri="{FF2B5EF4-FFF2-40B4-BE49-F238E27FC236}">
                  <a16:creationId xmlns:a16="http://schemas.microsoft.com/office/drawing/2014/main" id="{764AB1BA-31B8-4D40-8E5F-86339CDAA3BB}"/>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id="{D223CD60-F4FF-4406-B2E8-646C0FA09574}"/>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17" name="tytuł">
            <a:extLst>
              <a:ext uri="{FF2B5EF4-FFF2-40B4-BE49-F238E27FC236}">
                <a16:creationId xmlns:a16="http://schemas.microsoft.com/office/drawing/2014/main" id="{1DEDBA5D-6651-4CBA-AD29-BF2AF2F609DD}"/>
              </a:ext>
            </a:extLst>
          </p:cNvPr>
          <p:cNvSpPr txBox="1"/>
          <p:nvPr/>
        </p:nvSpPr>
        <p:spPr>
          <a:xfrm>
            <a:off x="509023" y="1120676"/>
            <a:ext cx="6096000" cy="1569660"/>
          </a:xfrm>
          <a:prstGeom prst="rect">
            <a:avLst/>
          </a:prstGeom>
          <a:noFill/>
        </p:spPr>
        <p:txBody>
          <a:bodyPr wrap="square">
            <a:spAutoFit/>
          </a:bodyPr>
          <a:lstStyle/>
          <a:p>
            <a:pPr>
              <a:lnSpc>
                <a:spcPct val="100000"/>
              </a:lnSpc>
            </a:pPr>
            <a:r>
              <a:rPr lang="pl-PL" sz="4800" dirty="0">
                <a:solidFill>
                  <a:schemeClr val="bg1"/>
                </a:solidFill>
                <a:latin typeface="+mj-lt"/>
              </a:rPr>
              <a:t>Jak zainstalować i ustawić VPN</a:t>
            </a:r>
          </a:p>
        </p:txBody>
      </p:sp>
      <p:sp>
        <p:nvSpPr>
          <p:cNvPr id="18" name="tekst">
            <a:extLst>
              <a:ext uri="{FF2B5EF4-FFF2-40B4-BE49-F238E27FC236}">
                <a16:creationId xmlns:a16="http://schemas.microsoft.com/office/drawing/2014/main" id="{C52CDA0B-29BF-4D46-9284-30C573B4E9D2}"/>
              </a:ext>
            </a:extLst>
          </p:cNvPr>
          <p:cNvSpPr txBox="1">
            <a:spLocks/>
          </p:cNvSpPr>
          <p:nvPr/>
        </p:nvSpPr>
        <p:spPr>
          <a:xfrm>
            <a:off x="511764" y="3727893"/>
            <a:ext cx="4465822" cy="18656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dirty="0">
                <a:solidFill>
                  <a:schemeClr val="bg1"/>
                </a:solidFill>
              </a:rPr>
              <a:t>Na urządzeniach z system </a:t>
            </a:r>
            <a:r>
              <a:rPr lang="pl-PL" dirty="0" err="1">
                <a:solidFill>
                  <a:schemeClr val="bg1"/>
                </a:solidFill>
              </a:rPr>
              <a:t>RaspbianOS</a:t>
            </a:r>
            <a:r>
              <a:rPr lang="pl-PL" dirty="0">
                <a:solidFill>
                  <a:schemeClr val="bg1"/>
                </a:solidFill>
              </a:rPr>
              <a:t>, </a:t>
            </a:r>
            <a:r>
              <a:rPr lang="pl-PL" dirty="0" err="1">
                <a:solidFill>
                  <a:schemeClr val="bg1"/>
                </a:solidFill>
              </a:rPr>
              <a:t>Ubuntu</a:t>
            </a:r>
            <a:r>
              <a:rPr lang="pl-PL" dirty="0">
                <a:solidFill>
                  <a:schemeClr val="bg1"/>
                </a:solidFill>
              </a:rPr>
              <a:t> </a:t>
            </a:r>
            <a:br>
              <a:rPr lang="pl-PL" dirty="0">
                <a:solidFill>
                  <a:schemeClr val="bg1"/>
                </a:solidFill>
              </a:rPr>
            </a:br>
            <a:r>
              <a:rPr lang="pl-PL" dirty="0">
                <a:solidFill>
                  <a:schemeClr val="bg1"/>
                </a:solidFill>
              </a:rPr>
              <a:t>i innych dystrybucjach bazujących na </a:t>
            </a:r>
            <a:r>
              <a:rPr lang="pl-PL" dirty="0" err="1">
                <a:solidFill>
                  <a:schemeClr val="bg1"/>
                </a:solidFill>
              </a:rPr>
              <a:t>Debianie</a:t>
            </a:r>
            <a:r>
              <a:rPr lang="pl-PL" dirty="0">
                <a:solidFill>
                  <a:schemeClr val="bg1"/>
                </a:solidFill>
              </a:rPr>
              <a:t>.</a:t>
            </a:r>
          </a:p>
        </p:txBody>
      </p:sp>
    </p:spTree>
    <p:extLst>
      <p:ext uri="{BB962C8B-B14F-4D97-AF65-F5344CB8AC3E}">
        <p14:creationId xmlns:p14="http://schemas.microsoft.com/office/powerpoint/2010/main" val="22488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additive="base">
                                        <p:cTn id="1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descr="Obraz zawierający tekst&#10;&#10;Opis wygenerowany automatycznie">
            <a:extLst>
              <a:ext uri="{FF2B5EF4-FFF2-40B4-BE49-F238E27FC236}">
                <a16:creationId xmlns:a16="http://schemas.microsoft.com/office/drawing/2014/main" id="{AEB047C2-E176-4B2A-96D4-AB2BAAFB5268}"/>
              </a:ext>
            </a:extLst>
          </p:cNvPr>
          <p:cNvPicPr>
            <a:picLocks noChangeAspect="1"/>
          </p:cNvPicPr>
          <p:nvPr/>
        </p:nvPicPr>
        <p:blipFill rotWithShape="1">
          <a:blip r:embed="rId3">
            <a:extLst>
              <a:ext uri="{28A0092B-C50C-407E-A947-70E740481C1C}">
                <a14:useLocalDpi xmlns:a14="http://schemas.microsoft.com/office/drawing/2010/main" val="0"/>
              </a:ext>
            </a:extLst>
          </a:blip>
          <a:srcRect b="4273"/>
          <a:stretch/>
        </p:blipFill>
        <p:spPr>
          <a:xfrm>
            <a:off x="20" y="1282"/>
            <a:ext cx="12191980" cy="6856718"/>
          </a:xfrm>
          <a:prstGeom prst="rect">
            <a:avLst/>
          </a:prstGeom>
        </p:spPr>
      </p:pic>
    </p:spTree>
    <p:extLst>
      <p:ext uri="{BB962C8B-B14F-4D97-AF65-F5344CB8AC3E}">
        <p14:creationId xmlns:p14="http://schemas.microsoft.com/office/powerpoint/2010/main" val="6500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20F1B6FF-BDC9-4D3D-B1B9-77148EA072D6}"/>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264013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5DE207ED-CBDF-4515-9AAB-C8FAB2041AD8}"/>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66804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F7456663-9AA6-463F-988E-310E8B6244D5}"/>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364237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9E9306AE-7A36-43D3-9905-872CB7D551BA}"/>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317161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tło">
            <a:extLst>
              <a:ext uri="{FF2B5EF4-FFF2-40B4-BE49-F238E27FC236}">
                <a16:creationId xmlns:a16="http://schemas.microsoft.com/office/drawing/2014/main" id="{2DF9EBD8-D79A-411A-984D-5838E516780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34656"/>
          <a:stretch/>
        </p:blipFill>
        <p:spPr bwMode="auto">
          <a:xfrm flipH="1">
            <a:off x="4117521" y="-488"/>
            <a:ext cx="807447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a 19">
            <a:extLst>
              <a:ext uri="{FF2B5EF4-FFF2-40B4-BE49-F238E27FC236}">
                <a16:creationId xmlns:a16="http://schemas.microsoft.com/office/drawing/2014/main" id="{507F78C0-056E-4E2E-B272-6A9DC4E09F5A}"/>
              </a:ext>
            </a:extLst>
          </p:cNvPr>
          <p:cNvGrpSpPr/>
          <p:nvPr/>
        </p:nvGrpSpPr>
        <p:grpSpPr>
          <a:xfrm flipH="1" flipV="1">
            <a:off x="738411" y="-1464"/>
            <a:ext cx="7416349" cy="6858478"/>
            <a:chOff x="4227919" y="10"/>
            <a:chExt cx="7332133" cy="6858478"/>
          </a:xfrm>
          <a:solidFill>
            <a:srgbClr val="000000">
              <a:alpha val="69804"/>
            </a:srgbClr>
          </a:solidFill>
        </p:grpSpPr>
        <p:sp>
          <p:nvSpPr>
            <p:cNvPr id="21" name="Trójkąt prostokątny 20">
              <a:extLst>
                <a:ext uri="{FF2B5EF4-FFF2-40B4-BE49-F238E27FC236}">
                  <a16:creationId xmlns:a16="http://schemas.microsoft.com/office/drawing/2014/main" id="{5FDFE794-B13E-4C11-8466-FA3C20EA7313}"/>
                </a:ext>
              </a:extLst>
            </p:cNvPr>
            <p:cNvSpPr/>
            <p:nvPr/>
          </p:nvSpPr>
          <p:spPr>
            <a:xfrm flipH="1">
              <a:off x="4227919" y="10"/>
              <a:ext cx="3217913" cy="6858478"/>
            </a:xfrm>
            <a:prstGeom prst="rtTriangl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22" name="Prostokąt 21">
              <a:extLst>
                <a:ext uri="{FF2B5EF4-FFF2-40B4-BE49-F238E27FC236}">
                  <a16:creationId xmlns:a16="http://schemas.microsoft.com/office/drawing/2014/main" id="{3DF6D55A-44A1-436E-9974-5A29B11AA31D}"/>
                </a:ext>
              </a:extLst>
            </p:cNvPr>
            <p:cNvSpPr/>
            <p:nvPr/>
          </p:nvSpPr>
          <p:spPr>
            <a:xfrm>
              <a:off x="7445832" y="10"/>
              <a:ext cx="4114220" cy="6857990"/>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11" name="Grupa 10">
            <a:extLst>
              <a:ext uri="{FF2B5EF4-FFF2-40B4-BE49-F238E27FC236}">
                <a16:creationId xmlns:a16="http://schemas.microsoft.com/office/drawing/2014/main" id="{D8B941AD-8F45-43B0-9BDA-BB834985F8DC}"/>
              </a:ext>
            </a:extLst>
          </p:cNvPr>
          <p:cNvGrpSpPr/>
          <p:nvPr/>
        </p:nvGrpSpPr>
        <p:grpSpPr>
          <a:xfrm flipH="1" flipV="1">
            <a:off x="1" y="0"/>
            <a:ext cx="7372394" cy="6858478"/>
            <a:chOff x="4271374" y="-478"/>
            <a:chExt cx="7288678" cy="6858478"/>
          </a:xfrm>
        </p:grpSpPr>
        <p:sp>
          <p:nvSpPr>
            <p:cNvPr id="9" name="Trójkąt prostokątny 8">
              <a:extLst>
                <a:ext uri="{FF2B5EF4-FFF2-40B4-BE49-F238E27FC236}">
                  <a16:creationId xmlns:a16="http://schemas.microsoft.com/office/drawing/2014/main" id="{E776ABEE-8C2B-4F91-9C8A-19AFD3920665}"/>
                </a:ext>
              </a:extLst>
            </p:cNvPr>
            <p:cNvSpPr/>
            <p:nvPr/>
          </p:nvSpPr>
          <p:spPr>
            <a:xfrm flipH="1">
              <a:off x="4271374" y="-47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05A6EC16-BBDE-4B39-8085-293D25001446}"/>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sp>
        <p:nvSpPr>
          <p:cNvPr id="4" name="Tytuł 3">
            <a:extLst>
              <a:ext uri="{FF2B5EF4-FFF2-40B4-BE49-F238E27FC236}">
                <a16:creationId xmlns:a16="http://schemas.microsoft.com/office/drawing/2014/main" id="{1C83A9F8-23CD-44D8-9C40-733D6667EA03}"/>
              </a:ext>
            </a:extLst>
          </p:cNvPr>
          <p:cNvSpPr>
            <a:spLocks noGrp="1"/>
          </p:cNvSpPr>
          <p:nvPr>
            <p:ph type="title"/>
          </p:nvPr>
        </p:nvSpPr>
        <p:spPr>
          <a:xfrm>
            <a:off x="453299" y="694369"/>
            <a:ext cx="6280009" cy="1575970"/>
          </a:xfrm>
        </p:spPr>
        <p:txBody>
          <a:bodyPr vert="horz" lIns="91440" tIns="45720" rIns="91440" bIns="45720" rtlCol="0" anchor="ctr">
            <a:noAutofit/>
          </a:bodyPr>
          <a:lstStyle/>
          <a:p>
            <a:pPr>
              <a:lnSpc>
                <a:spcPct val="100000"/>
              </a:lnSpc>
            </a:pPr>
            <a:r>
              <a:rPr lang="pl-PL" sz="4800" dirty="0"/>
              <a:t>Korzyści płynące z wdrożenia VLAN</a:t>
            </a:r>
          </a:p>
        </p:txBody>
      </p:sp>
      <p:sp>
        <p:nvSpPr>
          <p:cNvPr id="5" name="Symbol zastępczy zawartości 4">
            <a:extLst>
              <a:ext uri="{FF2B5EF4-FFF2-40B4-BE49-F238E27FC236}">
                <a16:creationId xmlns:a16="http://schemas.microsoft.com/office/drawing/2014/main" id="{2C52475B-F440-4BE0-863E-CCC1B45B8CDB}"/>
              </a:ext>
            </a:extLst>
          </p:cNvPr>
          <p:cNvSpPr>
            <a:spLocks noGrp="1"/>
          </p:cNvSpPr>
          <p:nvPr>
            <p:ph sz="half" idx="1"/>
          </p:nvPr>
        </p:nvSpPr>
        <p:spPr>
          <a:xfrm>
            <a:off x="453300" y="2817506"/>
            <a:ext cx="4981387" cy="3491854"/>
          </a:xfrm>
        </p:spPr>
        <p:txBody>
          <a:bodyPr vert="horz" lIns="91440" tIns="45720" rIns="91440" bIns="45720" rtlCol="0">
            <a:normAutofit/>
          </a:bodyPr>
          <a:lstStyle/>
          <a:p>
            <a:pPr>
              <a:lnSpc>
                <a:spcPct val="100000"/>
              </a:lnSpc>
            </a:pPr>
            <a:r>
              <a:rPr lang="pl-PL" dirty="0"/>
              <a:t>Łatwiejsze nadawanie uprawnień i ustawianie priorytetów</a:t>
            </a:r>
          </a:p>
          <a:p>
            <a:pPr>
              <a:lnSpc>
                <a:spcPct val="100000"/>
              </a:lnSpc>
            </a:pPr>
            <a:r>
              <a:rPr lang="pl-PL" dirty="0"/>
              <a:t>Ograniczony ruch rozgłoszeniowy</a:t>
            </a:r>
          </a:p>
          <a:p>
            <a:pPr>
              <a:lnSpc>
                <a:spcPct val="100000"/>
              </a:lnSpc>
            </a:pPr>
            <a:r>
              <a:rPr lang="pl-PL" dirty="0"/>
              <a:t>Logiczny podział sieci</a:t>
            </a:r>
          </a:p>
          <a:p>
            <a:pPr>
              <a:lnSpc>
                <a:spcPct val="100000"/>
              </a:lnSpc>
            </a:pPr>
            <a:r>
              <a:rPr lang="pl-PL" dirty="0"/>
              <a:t>Bezpieczeństwo</a:t>
            </a:r>
          </a:p>
        </p:txBody>
      </p:sp>
    </p:spTree>
    <p:extLst>
      <p:ext uri="{BB962C8B-B14F-4D97-AF65-F5344CB8AC3E}">
        <p14:creationId xmlns:p14="http://schemas.microsoft.com/office/powerpoint/2010/main" val="3887569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BF7290D4-6D4A-4AAA-B3EF-FE049649457B}"/>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131115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descr="Obraz zawierający tekst&#10;&#10;Opis wygenerowany automatycznie">
            <a:extLst>
              <a:ext uri="{FF2B5EF4-FFF2-40B4-BE49-F238E27FC236}">
                <a16:creationId xmlns:a16="http://schemas.microsoft.com/office/drawing/2014/main" id="{D7211423-39CD-49E5-96B2-BBEBFD290581}"/>
              </a:ext>
            </a:extLst>
          </p:cNvPr>
          <p:cNvPicPr>
            <a:picLocks noChangeAspect="1"/>
          </p:cNvPicPr>
          <p:nvPr/>
        </p:nvPicPr>
        <p:blipFill rotWithShape="1">
          <a:blip r:embed="rId2">
            <a:extLst>
              <a:ext uri="{28A0092B-C50C-407E-A947-70E740481C1C}">
                <a14:useLocalDpi xmlns:a14="http://schemas.microsoft.com/office/drawing/2010/main" val="0"/>
              </a:ext>
            </a:extLst>
          </a:blip>
          <a:srcRect t="4248" b="25"/>
          <a:stretch/>
        </p:blipFill>
        <p:spPr>
          <a:xfrm>
            <a:off x="20" y="1282"/>
            <a:ext cx="12191980" cy="6856718"/>
          </a:xfrm>
          <a:prstGeom prst="rect">
            <a:avLst/>
          </a:prstGeom>
        </p:spPr>
      </p:pic>
    </p:spTree>
    <p:extLst>
      <p:ext uri="{BB962C8B-B14F-4D97-AF65-F5344CB8AC3E}">
        <p14:creationId xmlns:p14="http://schemas.microsoft.com/office/powerpoint/2010/main" val="361593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C20C6333-820A-4A2D-AD91-673220263473}"/>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142764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AECFA8BD-7BF4-4173-9C22-DFF674BF8450}"/>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121624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9BEE48AD-EE5D-4E74-A0D0-73BD15967640}"/>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8058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F56B803D-D5C2-4B40-AFC2-CADA2C6A24B2}"/>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27305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56F33740-3610-45AE-BE1B-48832828A5C1}"/>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376746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335C3777-8E6B-433B-AE6B-D0EF43CA5543}"/>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33770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Obraz 8">
            <a:extLst>
              <a:ext uri="{FF2B5EF4-FFF2-40B4-BE49-F238E27FC236}">
                <a16:creationId xmlns:a16="http://schemas.microsoft.com/office/drawing/2014/main" id="{4157095F-B4F0-4549-AC7A-4FCBD18334E7}"/>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383766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tekst&#10;&#10;Opis wygenerowany automatycznie">
            <a:extLst>
              <a:ext uri="{FF2B5EF4-FFF2-40B4-BE49-F238E27FC236}">
                <a16:creationId xmlns:a16="http://schemas.microsoft.com/office/drawing/2014/main" id="{FD86D7CE-C719-4FFD-9DEA-69E1D5126D19}"/>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384887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ło">
            <a:extLst>
              <a:ext uri="{FF2B5EF4-FFF2-40B4-BE49-F238E27FC236}">
                <a16:creationId xmlns:a16="http://schemas.microsoft.com/office/drawing/2014/main" id="{0C7192FC-7C38-4AE7-9C7E-4E425B49A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
            <a:ext cx="10967386" cy="685847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a 8">
            <a:extLst>
              <a:ext uri="{FF2B5EF4-FFF2-40B4-BE49-F238E27FC236}">
                <a16:creationId xmlns:a16="http://schemas.microsoft.com/office/drawing/2014/main" id="{8E488F97-F236-460D-ADA5-8F9EE3481C5E}"/>
              </a:ext>
            </a:extLst>
          </p:cNvPr>
          <p:cNvGrpSpPr/>
          <p:nvPr/>
        </p:nvGrpSpPr>
        <p:grpSpPr>
          <a:xfrm flipV="1">
            <a:off x="3913901" y="0"/>
            <a:ext cx="7416348" cy="6858478"/>
            <a:chOff x="4227920" y="-478"/>
            <a:chExt cx="7332132" cy="6858478"/>
          </a:xfrm>
          <a:solidFill>
            <a:schemeClr val="bg1">
              <a:alpha val="69804"/>
            </a:schemeClr>
          </a:solidFill>
        </p:grpSpPr>
        <p:sp>
          <p:nvSpPr>
            <p:cNvPr id="10" name="Trójkąt prostokątny 9">
              <a:extLst>
                <a:ext uri="{FF2B5EF4-FFF2-40B4-BE49-F238E27FC236}">
                  <a16:creationId xmlns:a16="http://schemas.microsoft.com/office/drawing/2014/main" id="{8974BA2A-88B7-4283-8779-A8BA0BF15D2B}"/>
                </a:ext>
              </a:extLst>
            </p:cNvPr>
            <p:cNvSpPr/>
            <p:nvPr/>
          </p:nvSpPr>
          <p:spPr>
            <a:xfrm flipH="1">
              <a:off x="4227920" y="-478"/>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1D3DF20-2644-4E46-9A0B-37C5A5E94681}"/>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5" name="Grupa 4">
            <a:extLst>
              <a:ext uri="{FF2B5EF4-FFF2-40B4-BE49-F238E27FC236}">
                <a16:creationId xmlns:a16="http://schemas.microsoft.com/office/drawing/2014/main" id="{CCC46B42-AC14-4FD9-95A2-BA86AC3B6D2F}"/>
              </a:ext>
            </a:extLst>
          </p:cNvPr>
          <p:cNvGrpSpPr/>
          <p:nvPr/>
        </p:nvGrpSpPr>
        <p:grpSpPr>
          <a:xfrm flipV="1">
            <a:off x="4786744" y="0"/>
            <a:ext cx="7405256" cy="6858478"/>
            <a:chOff x="4238886" y="-478"/>
            <a:chExt cx="7321166" cy="6858478"/>
          </a:xfrm>
          <a:solidFill>
            <a:schemeClr val="bg1"/>
          </a:solidFill>
        </p:grpSpPr>
        <p:sp>
          <p:nvSpPr>
            <p:cNvPr id="6" name="Trójkąt prostokątny 5">
              <a:extLst>
                <a:ext uri="{FF2B5EF4-FFF2-40B4-BE49-F238E27FC236}">
                  <a16:creationId xmlns:a16="http://schemas.microsoft.com/office/drawing/2014/main" id="{28D2952D-2A4B-470F-BC79-3CBEC1FA3381}"/>
                </a:ext>
              </a:extLst>
            </p:cNvPr>
            <p:cNvSpPr/>
            <p:nvPr/>
          </p:nvSpPr>
          <p:spPr>
            <a:xfrm flipH="1">
              <a:off x="4238886" y="-478"/>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7" name="Prostokąt 6">
              <a:extLst>
                <a:ext uri="{FF2B5EF4-FFF2-40B4-BE49-F238E27FC236}">
                  <a16:creationId xmlns:a16="http://schemas.microsoft.com/office/drawing/2014/main" id="{6C7A6072-2362-4A0B-A44F-FA2A18849C75}"/>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14" name="Tytuł 1">
            <a:extLst>
              <a:ext uri="{FF2B5EF4-FFF2-40B4-BE49-F238E27FC236}">
                <a16:creationId xmlns:a16="http://schemas.microsoft.com/office/drawing/2014/main" id="{88E96804-38BC-44C1-B600-2F9B520346A9}"/>
              </a:ext>
            </a:extLst>
          </p:cNvPr>
          <p:cNvSpPr txBox="1">
            <a:spLocks/>
          </p:cNvSpPr>
          <p:nvPr/>
        </p:nvSpPr>
        <p:spPr>
          <a:xfrm>
            <a:off x="6603847" y="1672878"/>
            <a:ext cx="5291328" cy="15622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Rodzaje sieci wirtualnych</a:t>
            </a:r>
          </a:p>
        </p:txBody>
      </p:sp>
      <p:sp>
        <p:nvSpPr>
          <p:cNvPr id="15" name="Symbol zastępczy tekstu 2">
            <a:extLst>
              <a:ext uri="{FF2B5EF4-FFF2-40B4-BE49-F238E27FC236}">
                <a16:creationId xmlns:a16="http://schemas.microsoft.com/office/drawing/2014/main" id="{FD053468-FCB9-4977-B58E-582F1F3BEF03}"/>
              </a:ext>
            </a:extLst>
          </p:cNvPr>
          <p:cNvSpPr txBox="1">
            <a:spLocks/>
          </p:cNvSpPr>
          <p:nvPr/>
        </p:nvSpPr>
        <p:spPr>
          <a:xfrm>
            <a:off x="7215791" y="3622882"/>
            <a:ext cx="4545334" cy="15622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pl-PL" dirty="0"/>
              <a:t>Czyli parę słów o rodzajach </a:t>
            </a:r>
            <a:br>
              <a:rPr lang="pl-PL" dirty="0"/>
            </a:br>
            <a:r>
              <a:rPr lang="pl-PL" dirty="0"/>
              <a:t>VLAN-ów i członkostwa </a:t>
            </a:r>
            <a:br>
              <a:rPr lang="pl-PL" dirty="0"/>
            </a:br>
            <a:r>
              <a:rPr lang="pl-PL" dirty="0"/>
              <a:t>w tych sieciach.</a:t>
            </a:r>
          </a:p>
        </p:txBody>
      </p:sp>
    </p:spTree>
    <p:extLst>
      <p:ext uri="{BB962C8B-B14F-4D97-AF65-F5344CB8AC3E}">
        <p14:creationId xmlns:p14="http://schemas.microsoft.com/office/powerpoint/2010/main" val="65236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E0F58371-2CD3-45FD-BCA9-182058C7603B}"/>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239858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descr="Obraz zawierający tekst&#10;&#10;Opis wygenerowany automatycznie">
            <a:extLst>
              <a:ext uri="{FF2B5EF4-FFF2-40B4-BE49-F238E27FC236}">
                <a16:creationId xmlns:a16="http://schemas.microsoft.com/office/drawing/2014/main" id="{C39D7D76-1508-406D-B142-D9CED55535EA}"/>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19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4223B629-3D4C-4A29-9F29-3D294518458A}"/>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67038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897DA632-3DA6-485A-A5D6-8B353DE9CF98}"/>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Tree>
    <p:extLst>
      <p:ext uri="{BB962C8B-B14F-4D97-AF65-F5344CB8AC3E}">
        <p14:creationId xmlns:p14="http://schemas.microsoft.com/office/powerpoint/2010/main" val="89810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a:extLst>
              <a:ext uri="{FF2B5EF4-FFF2-40B4-BE49-F238E27FC236}">
                <a16:creationId xmlns:a16="http://schemas.microsoft.com/office/drawing/2014/main" id="{A43A0031-9870-4498-A5EF-C26FE3F3351A}"/>
              </a:ext>
            </a:extLst>
          </p:cNvPr>
          <p:cNvPicPr>
            <a:picLocks noChangeAspect="1"/>
          </p:cNvPicPr>
          <p:nvPr/>
        </p:nvPicPr>
        <p:blipFill rotWithShape="1">
          <a:blip r:embed="rId2">
            <a:extLst>
              <a:ext uri="{28A0092B-C50C-407E-A947-70E740481C1C}">
                <a14:useLocalDpi xmlns:a14="http://schemas.microsoft.com/office/drawing/2010/main" val="0"/>
              </a:ext>
            </a:extLst>
          </a:blip>
          <a:srcRect b="11781"/>
          <a:stretch/>
        </p:blipFill>
        <p:spPr>
          <a:xfrm>
            <a:off x="20" y="1282"/>
            <a:ext cx="12191980" cy="6856718"/>
          </a:xfrm>
          <a:prstGeom prst="rect">
            <a:avLst/>
          </a:prstGeom>
        </p:spPr>
      </p:pic>
    </p:spTree>
    <p:extLst>
      <p:ext uri="{BB962C8B-B14F-4D97-AF65-F5344CB8AC3E}">
        <p14:creationId xmlns:p14="http://schemas.microsoft.com/office/powerpoint/2010/main" val="412275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az 2" descr="Obraz zawierający tekst&#10;&#10;Opis wygenerowany automatycznie">
            <a:extLst>
              <a:ext uri="{FF2B5EF4-FFF2-40B4-BE49-F238E27FC236}">
                <a16:creationId xmlns:a16="http://schemas.microsoft.com/office/drawing/2014/main" id="{47C169FF-BB7A-4CCA-BD2E-BCCCA4774593}"/>
              </a:ext>
            </a:extLst>
          </p:cNvPr>
          <p:cNvPicPr>
            <a:picLocks noChangeAspect="1"/>
          </p:cNvPicPr>
          <p:nvPr/>
        </p:nvPicPr>
        <p:blipFill rotWithShape="1">
          <a:blip r:embed="rId2">
            <a:extLst>
              <a:ext uri="{28A0092B-C50C-407E-A947-70E740481C1C}">
                <a14:useLocalDpi xmlns:a14="http://schemas.microsoft.com/office/drawing/2010/main" val="0"/>
              </a:ext>
            </a:extLst>
          </a:blip>
          <a:srcRect b="11781"/>
          <a:stretch/>
        </p:blipFill>
        <p:spPr>
          <a:xfrm>
            <a:off x="20" y="1282"/>
            <a:ext cx="12191980" cy="6856718"/>
          </a:xfrm>
          <a:prstGeom prst="rect">
            <a:avLst/>
          </a:prstGeom>
        </p:spPr>
      </p:pic>
    </p:spTree>
    <p:extLst>
      <p:ext uri="{BB962C8B-B14F-4D97-AF65-F5344CB8AC3E}">
        <p14:creationId xmlns:p14="http://schemas.microsoft.com/office/powerpoint/2010/main" val="314002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3B6B9FA6-7B15-4CD9-ACE2-86B02D32B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818" y="178230"/>
            <a:ext cx="8296364" cy="6501540"/>
          </a:xfrm>
          <a:prstGeom prst="rect">
            <a:avLst/>
          </a:prstGeom>
        </p:spPr>
      </p:pic>
    </p:spTree>
    <p:extLst>
      <p:ext uri="{BB962C8B-B14F-4D97-AF65-F5344CB8AC3E}">
        <p14:creationId xmlns:p14="http://schemas.microsoft.com/office/powerpoint/2010/main" val="403619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78C0972-D8F5-4795-B858-C70FF4A4E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147" y="224724"/>
            <a:ext cx="8177706" cy="6408552"/>
          </a:xfrm>
          <a:prstGeom prst="rect">
            <a:avLst/>
          </a:prstGeom>
        </p:spPr>
      </p:pic>
    </p:spTree>
    <p:extLst>
      <p:ext uri="{BB962C8B-B14F-4D97-AF65-F5344CB8AC3E}">
        <p14:creationId xmlns:p14="http://schemas.microsoft.com/office/powerpoint/2010/main" val="294714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92E9457-D13D-4C73-BA90-8760A47CA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208" y="0"/>
            <a:ext cx="8629584" cy="6858000"/>
          </a:xfrm>
          <a:prstGeom prst="rect">
            <a:avLst/>
          </a:prstGeom>
        </p:spPr>
      </p:pic>
    </p:spTree>
    <p:extLst>
      <p:ext uri="{BB962C8B-B14F-4D97-AF65-F5344CB8AC3E}">
        <p14:creationId xmlns:p14="http://schemas.microsoft.com/office/powerpoint/2010/main" val="19241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0559734-5497-4A52-B21E-C50BE971D073}"/>
              </a:ext>
            </a:extLst>
          </p:cNvPr>
          <p:cNvPicPr>
            <a:picLocks noChangeAspect="1"/>
          </p:cNvPicPr>
          <p:nvPr/>
        </p:nvPicPr>
        <p:blipFill>
          <a:blip r:embed="rId3"/>
          <a:stretch>
            <a:fillRect/>
          </a:stretch>
        </p:blipFill>
        <p:spPr>
          <a:xfrm>
            <a:off x="0" y="0"/>
            <a:ext cx="3338498" cy="6858000"/>
          </a:xfrm>
          <a:prstGeom prst="rect">
            <a:avLst/>
          </a:prstGeom>
        </p:spPr>
      </p:pic>
      <p:pic>
        <p:nvPicPr>
          <p:cNvPr id="5" name="Obraz 4" descr="Obraz zawierający tekst, sprzęt elektroniczny, zrzut ekranu&#10;&#10;Opis wygenerowany automatycznie">
            <a:extLst>
              <a:ext uri="{FF2B5EF4-FFF2-40B4-BE49-F238E27FC236}">
                <a16:creationId xmlns:a16="http://schemas.microsoft.com/office/drawing/2014/main" id="{2B17F04E-873E-47AA-B823-9B974E0B0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838" y="0"/>
            <a:ext cx="3336324" cy="6858000"/>
          </a:xfrm>
          <a:prstGeom prst="rect">
            <a:avLst/>
          </a:prstGeom>
        </p:spPr>
      </p:pic>
      <p:pic>
        <p:nvPicPr>
          <p:cNvPr id="7" name="Obraz 6">
            <a:extLst>
              <a:ext uri="{FF2B5EF4-FFF2-40B4-BE49-F238E27FC236}">
                <a16:creationId xmlns:a16="http://schemas.microsoft.com/office/drawing/2014/main" id="{AE083C18-2422-4A0C-8944-0559D1D80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5676" y="0"/>
            <a:ext cx="3336324" cy="6858000"/>
          </a:xfrm>
          <a:prstGeom prst="rect">
            <a:avLst/>
          </a:prstGeom>
        </p:spPr>
      </p:pic>
      <p:sp>
        <p:nvSpPr>
          <p:cNvPr id="8" name="Strzałka: w prawo 7">
            <a:extLst>
              <a:ext uri="{FF2B5EF4-FFF2-40B4-BE49-F238E27FC236}">
                <a16:creationId xmlns:a16="http://schemas.microsoft.com/office/drawing/2014/main" id="{0A276DED-253F-4FE2-AC6D-8F4AEBCC34E2}"/>
              </a:ext>
            </a:extLst>
          </p:cNvPr>
          <p:cNvSpPr/>
          <p:nvPr/>
        </p:nvSpPr>
        <p:spPr>
          <a:xfrm>
            <a:off x="3504711" y="2948552"/>
            <a:ext cx="754740" cy="96089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9" name="Strzałka: w prawo 8">
            <a:extLst>
              <a:ext uri="{FF2B5EF4-FFF2-40B4-BE49-F238E27FC236}">
                <a16:creationId xmlns:a16="http://schemas.microsoft.com/office/drawing/2014/main" id="{7C00422D-2354-4B69-853D-0055D8EC4C36}"/>
              </a:ext>
            </a:extLst>
          </p:cNvPr>
          <p:cNvSpPr/>
          <p:nvPr/>
        </p:nvSpPr>
        <p:spPr>
          <a:xfrm>
            <a:off x="7932549" y="2948551"/>
            <a:ext cx="754740" cy="96089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04389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Tło">
            <a:extLst>
              <a:ext uri="{FF2B5EF4-FFF2-40B4-BE49-F238E27FC236}">
                <a16:creationId xmlns:a16="http://schemas.microsoft.com/office/drawing/2014/main" id="{8B22DAA7-D03D-4172-8204-A73C95486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614" y="-1952"/>
            <a:ext cx="10967386" cy="6858478"/>
          </a:xfrm>
          <a:prstGeom prst="rect">
            <a:avLst/>
          </a:prstGeom>
          <a:noFill/>
          <a:extLst>
            <a:ext uri="{909E8E84-426E-40DD-AFC4-6F175D3DCCD1}">
              <a14:hiddenFill xmlns:a14="http://schemas.microsoft.com/office/drawing/2010/main">
                <a:solidFill>
                  <a:srgbClr val="FFFFFF"/>
                </a:solidFill>
              </a14:hiddenFill>
            </a:ext>
          </a:extLst>
        </p:spPr>
      </p:pic>
      <p:sp>
        <p:nvSpPr>
          <p:cNvPr id="15" name="Biel">
            <a:extLst>
              <a:ext uri="{FF2B5EF4-FFF2-40B4-BE49-F238E27FC236}">
                <a16:creationId xmlns:a16="http://schemas.microsoft.com/office/drawing/2014/main" id="{1E7DA9B0-EAE2-4EA1-BB5A-8BE9004E3434}"/>
              </a:ext>
            </a:extLst>
          </p:cNvPr>
          <p:cNvSpPr/>
          <p:nvPr/>
        </p:nvSpPr>
        <p:spPr>
          <a:xfrm>
            <a:off x="0" y="-3416"/>
            <a:ext cx="12192000" cy="686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4" name="Default">
            <a:extLst>
              <a:ext uri="{FF2B5EF4-FFF2-40B4-BE49-F238E27FC236}">
                <a16:creationId xmlns:a16="http://schemas.microsoft.com/office/drawing/2014/main" id="{E3BE2370-3660-4335-8C3A-A4BF1A1D9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699" y="1830385"/>
            <a:ext cx="6210300" cy="3190875"/>
          </a:xfrm>
          <a:prstGeom prst="rect">
            <a:avLst/>
          </a:prstGeom>
        </p:spPr>
      </p:pic>
      <p:pic>
        <p:nvPicPr>
          <p:cNvPr id="17" name="Data">
            <a:extLst>
              <a:ext uri="{FF2B5EF4-FFF2-40B4-BE49-F238E27FC236}">
                <a16:creationId xmlns:a16="http://schemas.microsoft.com/office/drawing/2014/main" id="{96D8F1CD-9E16-45C5-B6C0-F4A8E55DE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710" y="1819275"/>
            <a:ext cx="5419725" cy="3219450"/>
          </a:xfrm>
          <a:prstGeom prst="rect">
            <a:avLst/>
          </a:prstGeom>
        </p:spPr>
      </p:pic>
      <p:pic>
        <p:nvPicPr>
          <p:cNvPr id="19" name="Voice">
            <a:extLst>
              <a:ext uri="{FF2B5EF4-FFF2-40B4-BE49-F238E27FC236}">
                <a16:creationId xmlns:a16="http://schemas.microsoft.com/office/drawing/2014/main" id="{DC70DA82-F72E-4BF0-BAA0-DA3AE36F0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6709" y="1777997"/>
            <a:ext cx="5514975" cy="3295650"/>
          </a:xfrm>
          <a:prstGeom prst="rect">
            <a:avLst/>
          </a:prstGeom>
        </p:spPr>
      </p:pic>
      <p:pic>
        <p:nvPicPr>
          <p:cNvPr id="21" name="Managment">
            <a:extLst>
              <a:ext uri="{FF2B5EF4-FFF2-40B4-BE49-F238E27FC236}">
                <a16:creationId xmlns:a16="http://schemas.microsoft.com/office/drawing/2014/main" id="{41D21FD6-5B5C-46AA-8DFA-F801A12951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050" y="1277934"/>
            <a:ext cx="6076950" cy="4295775"/>
          </a:xfrm>
          <a:prstGeom prst="rect">
            <a:avLst/>
          </a:prstGeom>
        </p:spPr>
      </p:pic>
      <p:pic>
        <p:nvPicPr>
          <p:cNvPr id="23" name="Native">
            <a:extLst>
              <a:ext uri="{FF2B5EF4-FFF2-40B4-BE49-F238E27FC236}">
                <a16:creationId xmlns:a16="http://schemas.microsoft.com/office/drawing/2014/main" id="{FFFEC941-A8E4-4C3C-999A-9821E1B8C30E}"/>
              </a:ext>
            </a:extLst>
          </p:cNvPr>
          <p:cNvPicPr>
            <a:picLocks noChangeAspect="1"/>
          </p:cNvPicPr>
          <p:nvPr/>
        </p:nvPicPr>
        <p:blipFill rotWithShape="1">
          <a:blip r:embed="rId8">
            <a:extLst>
              <a:ext uri="{28A0092B-C50C-407E-A947-70E740481C1C}">
                <a14:useLocalDpi xmlns:a14="http://schemas.microsoft.com/office/drawing/2010/main" val="0"/>
              </a:ext>
            </a:extLst>
          </a:blip>
          <a:srcRect l="-174" t="18326" r="174" b="-69"/>
          <a:stretch/>
        </p:blipFill>
        <p:spPr>
          <a:xfrm>
            <a:off x="6229350" y="2063127"/>
            <a:ext cx="5962650" cy="2725388"/>
          </a:xfrm>
          <a:prstGeom prst="rect">
            <a:avLst/>
          </a:prstGeom>
        </p:spPr>
      </p:pic>
      <p:grpSp>
        <p:nvGrpSpPr>
          <p:cNvPr id="8" name="przeźroczyste">
            <a:extLst>
              <a:ext uri="{FF2B5EF4-FFF2-40B4-BE49-F238E27FC236}">
                <a16:creationId xmlns:a16="http://schemas.microsoft.com/office/drawing/2014/main" id="{1C2D77B6-30AF-4D12-8049-7D88AED491F4}"/>
              </a:ext>
            </a:extLst>
          </p:cNvPr>
          <p:cNvGrpSpPr/>
          <p:nvPr/>
        </p:nvGrpSpPr>
        <p:grpSpPr>
          <a:xfrm flipH="1" flipV="1">
            <a:off x="614178" y="-1952"/>
            <a:ext cx="7416349" cy="6858478"/>
            <a:chOff x="4227919" y="10"/>
            <a:chExt cx="7332133" cy="6858478"/>
          </a:xfrm>
          <a:solidFill>
            <a:srgbClr val="000000">
              <a:alpha val="69804"/>
            </a:srgbClr>
          </a:solidFill>
        </p:grpSpPr>
        <p:sp>
          <p:nvSpPr>
            <p:cNvPr id="9" name="Trójkąt prostokątny 8">
              <a:extLst>
                <a:ext uri="{FF2B5EF4-FFF2-40B4-BE49-F238E27FC236}">
                  <a16:creationId xmlns:a16="http://schemas.microsoft.com/office/drawing/2014/main" id="{A3D28AB4-11C0-41C3-9B1C-AF55A6BD8D3C}"/>
                </a:ext>
              </a:extLst>
            </p:cNvPr>
            <p:cNvSpPr/>
            <p:nvPr/>
          </p:nvSpPr>
          <p:spPr>
            <a:xfrm flipH="1">
              <a:off x="4227919" y="10"/>
              <a:ext cx="3217913" cy="6858478"/>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sp>
          <p:nvSpPr>
            <p:cNvPr id="10" name="Prostokąt 9">
              <a:extLst>
                <a:ext uri="{FF2B5EF4-FFF2-40B4-BE49-F238E27FC236}">
                  <a16:creationId xmlns:a16="http://schemas.microsoft.com/office/drawing/2014/main" id="{ABC96C9C-779B-4B13-8EE7-A6B8165E2D90}"/>
                </a:ext>
              </a:extLst>
            </p:cNvPr>
            <p:cNvSpPr/>
            <p:nvPr/>
          </p:nvSpPr>
          <p:spPr>
            <a:xfrm>
              <a:off x="7445832" y="10"/>
              <a:ext cx="4114220" cy="685799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5" name="czarne">
            <a:extLst>
              <a:ext uri="{FF2B5EF4-FFF2-40B4-BE49-F238E27FC236}">
                <a16:creationId xmlns:a16="http://schemas.microsoft.com/office/drawing/2014/main" id="{85CA8F8A-4714-4B14-A095-92CB61164D27}"/>
              </a:ext>
            </a:extLst>
          </p:cNvPr>
          <p:cNvGrpSpPr/>
          <p:nvPr/>
        </p:nvGrpSpPr>
        <p:grpSpPr>
          <a:xfrm flipH="1" flipV="1">
            <a:off x="1" y="-3416"/>
            <a:ext cx="7416348" cy="6861406"/>
            <a:chOff x="4227919" y="10"/>
            <a:chExt cx="7332133" cy="6861406"/>
          </a:xfrm>
        </p:grpSpPr>
        <p:sp>
          <p:nvSpPr>
            <p:cNvPr id="6" name="Trójkąt prostokątny 5">
              <a:extLst>
                <a:ext uri="{FF2B5EF4-FFF2-40B4-BE49-F238E27FC236}">
                  <a16:creationId xmlns:a16="http://schemas.microsoft.com/office/drawing/2014/main" id="{CA0D2041-237F-4303-80D3-0409BE8F1367}"/>
                </a:ext>
              </a:extLst>
            </p:cNvPr>
            <p:cNvSpPr/>
            <p:nvPr/>
          </p:nvSpPr>
          <p:spPr>
            <a:xfrm flipH="1">
              <a:off x="4227919" y="2938"/>
              <a:ext cx="3217913" cy="68584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A4A31727-5750-4793-BD9A-24EFBEBB3604}"/>
                </a:ext>
              </a:extLst>
            </p:cNvPr>
            <p:cNvSpPr/>
            <p:nvPr/>
          </p:nvSpPr>
          <p:spPr>
            <a:xfrm>
              <a:off x="7445832" y="10"/>
              <a:ext cx="4114220" cy="68579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grpSp>
      <p:sp>
        <p:nvSpPr>
          <p:cNvPr id="12" name="Tytuł 3">
            <a:extLst>
              <a:ext uri="{FF2B5EF4-FFF2-40B4-BE49-F238E27FC236}">
                <a16:creationId xmlns:a16="http://schemas.microsoft.com/office/drawing/2014/main" id="{7CDEB971-4353-4B8F-B80E-BAF240F7BF17}"/>
              </a:ext>
            </a:extLst>
          </p:cNvPr>
          <p:cNvSpPr txBox="1">
            <a:spLocks/>
          </p:cNvSpPr>
          <p:nvPr/>
        </p:nvSpPr>
        <p:spPr>
          <a:xfrm>
            <a:off x="453300" y="695106"/>
            <a:ext cx="5642700" cy="19372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4900" dirty="0">
                <a:solidFill>
                  <a:schemeClr val="bg1"/>
                </a:solidFill>
              </a:rPr>
              <a:t>Rodzaje sieci wirtualnych</a:t>
            </a:r>
          </a:p>
        </p:txBody>
      </p:sp>
      <p:sp>
        <p:nvSpPr>
          <p:cNvPr id="13" name="Symbol zastępczy zawartości 4">
            <a:extLst>
              <a:ext uri="{FF2B5EF4-FFF2-40B4-BE49-F238E27FC236}">
                <a16:creationId xmlns:a16="http://schemas.microsoft.com/office/drawing/2014/main" id="{4D9B65FC-CD42-4E19-BFCC-4674EB892C8F}"/>
              </a:ext>
            </a:extLst>
          </p:cNvPr>
          <p:cNvSpPr txBox="1">
            <a:spLocks/>
          </p:cNvSpPr>
          <p:nvPr/>
        </p:nvSpPr>
        <p:spPr>
          <a:xfrm>
            <a:off x="453300" y="2963972"/>
            <a:ext cx="4981387" cy="319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pl-PL" dirty="0" err="1">
                <a:solidFill>
                  <a:schemeClr val="bg1"/>
                </a:solidFill>
              </a:rPr>
              <a:t>Default</a:t>
            </a:r>
            <a:r>
              <a:rPr lang="pl-PL" dirty="0">
                <a:solidFill>
                  <a:schemeClr val="bg1"/>
                </a:solidFill>
              </a:rPr>
              <a:t> VLAN</a:t>
            </a:r>
          </a:p>
          <a:p>
            <a:pPr>
              <a:lnSpc>
                <a:spcPct val="100000"/>
              </a:lnSpc>
            </a:pPr>
            <a:r>
              <a:rPr lang="pl-PL" dirty="0">
                <a:solidFill>
                  <a:schemeClr val="bg1"/>
                </a:solidFill>
              </a:rPr>
              <a:t>Data VLAN</a:t>
            </a:r>
          </a:p>
          <a:p>
            <a:pPr>
              <a:lnSpc>
                <a:spcPct val="100000"/>
              </a:lnSpc>
            </a:pPr>
            <a:r>
              <a:rPr lang="pl-PL" dirty="0">
                <a:solidFill>
                  <a:schemeClr val="bg1"/>
                </a:solidFill>
              </a:rPr>
              <a:t>Voice VLAN</a:t>
            </a:r>
          </a:p>
          <a:p>
            <a:pPr>
              <a:lnSpc>
                <a:spcPct val="100000"/>
              </a:lnSpc>
            </a:pPr>
            <a:r>
              <a:rPr lang="pl-PL" dirty="0">
                <a:solidFill>
                  <a:schemeClr val="bg1"/>
                </a:solidFill>
              </a:rPr>
              <a:t>Management VLAN</a:t>
            </a:r>
          </a:p>
          <a:p>
            <a:pPr>
              <a:lnSpc>
                <a:spcPct val="100000"/>
              </a:lnSpc>
            </a:pPr>
            <a:r>
              <a:rPr lang="pl-PL" dirty="0">
                <a:solidFill>
                  <a:schemeClr val="bg1"/>
                </a:solidFill>
              </a:rPr>
              <a:t>Native VLAN</a:t>
            </a:r>
          </a:p>
        </p:txBody>
      </p:sp>
    </p:spTree>
    <p:extLst>
      <p:ext uri="{BB962C8B-B14F-4D97-AF65-F5344CB8AC3E}">
        <p14:creationId xmlns:p14="http://schemas.microsoft.com/office/powerpoint/2010/main" val="42548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additive="base">
                                        <p:cTn id="12"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 calcmode="lin" valueType="num">
                                      <p:cBhvr additive="base">
                                        <p:cTn id="32" dur="500" fill="hold"/>
                                        <p:tgtEl>
                                          <p:spTgt spid="13">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47F5559-08C7-477F-BEAF-7BAC92038E48}"/>
              </a:ext>
            </a:extLst>
          </p:cNvPr>
          <p:cNvPicPr>
            <a:picLocks noChangeAspect="1"/>
          </p:cNvPicPr>
          <p:nvPr/>
        </p:nvPicPr>
        <p:blipFill rotWithShape="1">
          <a:blip r:embed="rId2"/>
          <a:srcRect r="37557" b="1"/>
          <a:stretch/>
        </p:blipFill>
        <p:spPr>
          <a:xfrm>
            <a:off x="20" y="10"/>
            <a:ext cx="6095980" cy="6857990"/>
          </a:xfrm>
          <a:prstGeom prst="rect">
            <a:avLst/>
          </a:prstGeom>
        </p:spPr>
      </p:pic>
      <p:pic>
        <p:nvPicPr>
          <p:cNvPr id="8" name="Obraz 7">
            <a:extLst>
              <a:ext uri="{FF2B5EF4-FFF2-40B4-BE49-F238E27FC236}">
                <a16:creationId xmlns:a16="http://schemas.microsoft.com/office/drawing/2014/main" id="{BF068B28-0B23-4E86-9E42-A7A4D8F9617A}"/>
              </a:ext>
            </a:extLst>
          </p:cNvPr>
          <p:cNvPicPr>
            <a:picLocks noChangeAspect="1"/>
          </p:cNvPicPr>
          <p:nvPr/>
        </p:nvPicPr>
        <p:blipFill rotWithShape="1">
          <a:blip r:embed="rId3"/>
          <a:srcRect t="-1" r="56666" b="-1"/>
          <a:stretch/>
        </p:blipFill>
        <p:spPr>
          <a:xfrm>
            <a:off x="6096000" y="10"/>
            <a:ext cx="6096000" cy="6857990"/>
          </a:xfrm>
          <a:prstGeom prst="rect">
            <a:avLst/>
          </a:prstGeom>
        </p:spPr>
      </p:pic>
    </p:spTree>
    <p:extLst>
      <p:ext uri="{BB962C8B-B14F-4D97-AF65-F5344CB8AC3E}">
        <p14:creationId xmlns:p14="http://schemas.microsoft.com/office/powerpoint/2010/main" val="212350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ED3E9EF-F70A-4E40-B39C-6A2264C2FECC}"/>
              </a:ext>
            </a:extLst>
          </p:cNvPr>
          <p:cNvSpPr txBox="1"/>
          <p:nvPr/>
        </p:nvSpPr>
        <p:spPr>
          <a:xfrm>
            <a:off x="489399" y="528034"/>
            <a:ext cx="6482500" cy="769441"/>
          </a:xfrm>
          <a:prstGeom prst="rect">
            <a:avLst/>
          </a:prstGeom>
          <a:noFill/>
        </p:spPr>
        <p:txBody>
          <a:bodyPr wrap="square" rtlCol="0">
            <a:spAutoFit/>
          </a:bodyPr>
          <a:lstStyle/>
          <a:p>
            <a:r>
              <a:rPr lang="pl-PL" sz="4400" dirty="0">
                <a:latin typeface="+mj-lt"/>
              </a:rPr>
              <a:t>Źródła:</a:t>
            </a:r>
          </a:p>
        </p:txBody>
      </p:sp>
      <p:sp>
        <p:nvSpPr>
          <p:cNvPr id="3" name="pole tekstowe 2">
            <a:extLst>
              <a:ext uri="{FF2B5EF4-FFF2-40B4-BE49-F238E27FC236}">
                <a16:creationId xmlns:a16="http://schemas.microsoft.com/office/drawing/2014/main" id="{8F32B467-D701-4235-AF89-2C21960949E3}"/>
              </a:ext>
            </a:extLst>
          </p:cNvPr>
          <p:cNvSpPr txBox="1"/>
          <p:nvPr/>
        </p:nvSpPr>
        <p:spPr>
          <a:xfrm>
            <a:off x="489399" y="1225689"/>
            <a:ext cx="10985677" cy="5016758"/>
          </a:xfrm>
          <a:prstGeom prst="rect">
            <a:avLst/>
          </a:prstGeom>
          <a:noFill/>
        </p:spPr>
        <p:txBody>
          <a:bodyPr wrap="square" rtlCol="0">
            <a:spAutoFit/>
          </a:bodyPr>
          <a:lstStyle/>
          <a:p>
            <a:pPr marL="285750" indent="-285750">
              <a:buFont typeface="Arial" panose="020B0604020202020204" pitchFamily="34" charset="0"/>
              <a:buChar char="•"/>
            </a:pPr>
            <a:r>
              <a:rPr lang="pl-PL" sz="2000" dirty="0">
                <a:hlinkClick r:id="rId3"/>
              </a:rPr>
              <a:t>https://eia.pg.edu.pl/documents/1113028/0/PSI%20-%20VLAN%20i%20tunelowanie%202015.pdf</a:t>
            </a:r>
            <a:r>
              <a:rPr lang="pl-PL" sz="2000" dirty="0"/>
              <a:t> </a:t>
            </a:r>
          </a:p>
          <a:p>
            <a:pPr marL="285750" indent="-285750">
              <a:buFont typeface="Arial" panose="020B0604020202020204" pitchFamily="34" charset="0"/>
              <a:buChar char="•"/>
            </a:pPr>
            <a:r>
              <a:rPr lang="pl-PL" sz="2000" dirty="0">
                <a:hlinkClick r:id="rId4"/>
              </a:rPr>
              <a:t>https://pasja-informatyki.pl/sieci-komputerowe/vlan-wprowadzenie/</a:t>
            </a:r>
            <a:r>
              <a:rPr lang="pl-PL" sz="2000" dirty="0"/>
              <a:t> </a:t>
            </a:r>
          </a:p>
          <a:p>
            <a:pPr marL="285750" indent="-285750">
              <a:buFont typeface="Arial" panose="020B0604020202020204" pitchFamily="34" charset="0"/>
              <a:buChar char="•"/>
            </a:pPr>
            <a:r>
              <a:rPr lang="pl-PL" sz="2000" dirty="0">
                <a:hlinkClick r:id="rId5"/>
              </a:rPr>
              <a:t>https://pl.wikipedia.org/wiki/Wirtualna_sieć_lokalna</a:t>
            </a:r>
            <a:r>
              <a:rPr lang="pl-PL" sz="2000" dirty="0"/>
              <a:t> </a:t>
            </a:r>
          </a:p>
          <a:p>
            <a:pPr marL="285750" indent="-285750">
              <a:buFont typeface="Arial" panose="020B0604020202020204" pitchFamily="34" charset="0"/>
              <a:buChar char="•"/>
            </a:pPr>
            <a:r>
              <a:rPr lang="pl-PL" sz="2000" dirty="0">
                <a:hlinkClick r:id="rId6"/>
              </a:rPr>
              <a:t>https://pl.wikipedia.org/wiki/Model_OSI</a:t>
            </a:r>
            <a:r>
              <a:rPr lang="pl-PL" sz="2000" dirty="0"/>
              <a:t> </a:t>
            </a:r>
          </a:p>
          <a:p>
            <a:pPr marL="285750" indent="-285750">
              <a:buFont typeface="Arial" panose="020B0604020202020204" pitchFamily="34" charset="0"/>
              <a:buChar char="•"/>
            </a:pPr>
            <a:r>
              <a:rPr lang="pl-PL" sz="2000" dirty="0">
                <a:hlinkClick r:id="rId7"/>
              </a:rPr>
              <a:t>https://www.omnisecu.com/cisco-certified-network-associate-ccna/vlan-membership-types.php</a:t>
            </a:r>
            <a:r>
              <a:rPr lang="pl-PL" sz="2000" dirty="0"/>
              <a:t> </a:t>
            </a:r>
          </a:p>
          <a:p>
            <a:pPr marL="285750" indent="-285750">
              <a:buFont typeface="Arial" panose="020B0604020202020204" pitchFamily="34" charset="0"/>
              <a:buChar char="•"/>
            </a:pPr>
            <a:r>
              <a:rPr lang="pl-PL" sz="2000" dirty="0">
                <a:hlinkClick r:id="rId8"/>
              </a:rPr>
              <a:t>https://www.educba.com/types-of-vlan/</a:t>
            </a:r>
            <a:r>
              <a:rPr lang="pl-PL" sz="2000" dirty="0"/>
              <a:t> </a:t>
            </a:r>
          </a:p>
          <a:p>
            <a:pPr marL="285750" indent="-285750">
              <a:buFont typeface="Arial" panose="020B0604020202020204" pitchFamily="34" charset="0"/>
              <a:buChar char="•"/>
            </a:pPr>
            <a:r>
              <a:rPr lang="pl-PL" sz="2000" dirty="0">
                <a:hlinkClick r:id="rId9"/>
              </a:rPr>
              <a:t>https://sieci.infopl.info/index.php/rodzaje/lan/rodzajevlan</a:t>
            </a:r>
            <a:r>
              <a:rPr lang="pl-PL" sz="2000" dirty="0"/>
              <a:t> </a:t>
            </a:r>
          </a:p>
          <a:p>
            <a:pPr marL="285750" indent="-285750">
              <a:buFont typeface="Arial" panose="020B0604020202020204" pitchFamily="34" charset="0"/>
              <a:buChar char="•"/>
            </a:pPr>
            <a:r>
              <a:rPr lang="pl-PL" sz="2000" dirty="0">
                <a:hlinkClick r:id="rId10"/>
              </a:rPr>
              <a:t>https://youtu.be/GrqX1enJ12E</a:t>
            </a:r>
            <a:r>
              <a:rPr lang="pl-PL" sz="2000" dirty="0"/>
              <a:t> </a:t>
            </a:r>
          </a:p>
          <a:p>
            <a:pPr marL="285750" indent="-285750">
              <a:buFont typeface="Arial" panose="020B0604020202020204" pitchFamily="34" charset="0"/>
              <a:buChar char="•"/>
            </a:pPr>
            <a:r>
              <a:rPr lang="pl-PL" sz="2000" dirty="0">
                <a:hlinkClick r:id="rId11"/>
              </a:rPr>
              <a:t>https://innasiec.pl/konfiguracja-vlan-cisco-switch/</a:t>
            </a:r>
            <a:r>
              <a:rPr lang="pl-PL" sz="2000" dirty="0"/>
              <a:t> </a:t>
            </a:r>
          </a:p>
          <a:p>
            <a:pPr marL="285750" indent="-285750">
              <a:buFont typeface="Arial" panose="020B0604020202020204" pitchFamily="34" charset="0"/>
              <a:buChar char="•"/>
            </a:pPr>
            <a:r>
              <a:rPr lang="pl-PL" sz="2000" dirty="0">
                <a:hlinkClick r:id="rId12"/>
              </a:rPr>
              <a:t>https://community.cisco.com/t5/small-business-switches/general-vs-trunk-mode/td-p/2281870</a:t>
            </a:r>
            <a:r>
              <a:rPr lang="pl-PL" sz="2000" dirty="0"/>
              <a:t> </a:t>
            </a:r>
          </a:p>
          <a:p>
            <a:pPr marL="285750" indent="-285750">
              <a:buFont typeface="Arial" panose="020B0604020202020204" pitchFamily="34" charset="0"/>
              <a:buChar char="•"/>
            </a:pPr>
            <a:r>
              <a:rPr lang="pl-PL" sz="2000" dirty="0">
                <a:hlinkClick r:id="rId13"/>
              </a:rPr>
              <a:t>https://www.thomas-krenn.com/pl/wiki/Podstawowe_informacje_o_VLAN</a:t>
            </a:r>
            <a:r>
              <a:rPr lang="pl-PL" sz="2000" dirty="0"/>
              <a:t> </a:t>
            </a:r>
          </a:p>
          <a:p>
            <a:pPr marL="285750" indent="-285750">
              <a:buFont typeface="Arial" panose="020B0604020202020204" pitchFamily="34" charset="0"/>
              <a:buChar char="•"/>
            </a:pPr>
            <a:r>
              <a:rPr lang="pl-PL" sz="2000" dirty="0">
                <a:hlinkClick r:id="rId14"/>
              </a:rPr>
              <a:t>http://home.agh.edu.pl/~pmarynow/pliki/sieci2019/Tunelowanie.pdf</a:t>
            </a:r>
            <a:r>
              <a:rPr lang="pl-PL" sz="2000" dirty="0"/>
              <a:t> </a:t>
            </a:r>
          </a:p>
          <a:p>
            <a:pPr marL="285750" indent="-285750">
              <a:buFont typeface="Arial" panose="020B0604020202020204" pitchFamily="34" charset="0"/>
              <a:buChar char="•"/>
            </a:pPr>
            <a:r>
              <a:rPr lang="pl-PL" sz="2000" dirty="0">
                <a:hlinkClick r:id="rId15"/>
              </a:rPr>
              <a:t>https://vpnekspert.com/dostawca-internetu-wie-jakie-strony-przegladasz-ale-mozna-to-zmienic/</a:t>
            </a:r>
            <a:r>
              <a:rPr lang="pl-PL" sz="2000" dirty="0"/>
              <a:t> </a:t>
            </a:r>
          </a:p>
        </p:txBody>
      </p:sp>
    </p:spTree>
    <p:extLst>
      <p:ext uri="{BB962C8B-B14F-4D97-AF65-F5344CB8AC3E}">
        <p14:creationId xmlns:p14="http://schemas.microsoft.com/office/powerpoint/2010/main" val="173719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1C1142C-1078-4B5C-8B8D-7B4214F06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8">
            <a:extLst>
              <a:ext uri="{FF2B5EF4-FFF2-40B4-BE49-F238E27FC236}">
                <a16:creationId xmlns:a16="http://schemas.microsoft.com/office/drawing/2014/main" id="{857311BA-4DD0-4D5A-ADBD-62F23DFDE16A}"/>
              </a:ext>
            </a:extLst>
          </p:cNvPr>
          <p:cNvSpPr/>
          <p:nvPr/>
        </p:nvSpPr>
        <p:spPr>
          <a:xfrm>
            <a:off x="0" y="-381000"/>
            <a:ext cx="12192000" cy="7620000"/>
          </a:xfrm>
          <a:prstGeom prst="rect">
            <a:avLst/>
          </a:prstGeom>
          <a:solidFill>
            <a:srgbClr val="0D0D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7" name="Linia">
            <a:extLst>
              <a:ext uri="{FF2B5EF4-FFF2-40B4-BE49-F238E27FC236}">
                <a16:creationId xmlns:a16="http://schemas.microsoft.com/office/drawing/2014/main" id="{9A6F34AD-83B2-4FBB-AB65-8A4EB0BAE9D7}"/>
              </a:ext>
            </a:extLst>
          </p:cNvPr>
          <p:cNvCxnSpPr>
            <a:cxnSpLocks/>
          </p:cNvCxnSpPr>
          <p:nvPr/>
        </p:nvCxnSpPr>
        <p:spPr>
          <a:xfrm>
            <a:off x="2176530" y="4515334"/>
            <a:ext cx="7838940" cy="0"/>
          </a:xfrm>
          <a:prstGeom prst="line">
            <a:avLst/>
          </a:prstGeom>
          <a:ln>
            <a:solidFill>
              <a:schemeClr val="bg1"/>
            </a:solidFill>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5" name="Autor">
            <a:extLst>
              <a:ext uri="{FF2B5EF4-FFF2-40B4-BE49-F238E27FC236}">
                <a16:creationId xmlns:a16="http://schemas.microsoft.com/office/drawing/2014/main" id="{5FAD40A5-D4C8-4D60-939E-14745CA00A1B}"/>
              </a:ext>
            </a:extLst>
          </p:cNvPr>
          <p:cNvSpPr txBox="1"/>
          <p:nvPr/>
        </p:nvSpPr>
        <p:spPr>
          <a:xfrm>
            <a:off x="3314163" y="4583162"/>
            <a:ext cx="5563674"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l-PL" sz="2800" dirty="0">
                <a:solidFill>
                  <a:schemeClr val="bg1"/>
                </a:solidFill>
              </a:rPr>
              <a:t>Paweł Pasternak 2Ib</a:t>
            </a:r>
          </a:p>
        </p:txBody>
      </p:sp>
      <p:sp>
        <p:nvSpPr>
          <p:cNvPr id="4" name="Tytuł">
            <a:extLst>
              <a:ext uri="{FF2B5EF4-FFF2-40B4-BE49-F238E27FC236}">
                <a16:creationId xmlns:a16="http://schemas.microsoft.com/office/drawing/2014/main" id="{82A30841-5603-467B-840C-38579D73DE2C}"/>
              </a:ext>
            </a:extLst>
          </p:cNvPr>
          <p:cNvSpPr txBox="1"/>
          <p:nvPr/>
        </p:nvSpPr>
        <p:spPr>
          <a:xfrm>
            <a:off x="2176530" y="2274838"/>
            <a:ext cx="7838940" cy="23083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l-PL" sz="7200" dirty="0">
                <a:solidFill>
                  <a:schemeClr val="bg1"/>
                </a:solidFill>
                <a:latin typeface="+mj-lt"/>
              </a:rPr>
              <a:t>DZIĘKUJĘ</a:t>
            </a:r>
            <a:br>
              <a:rPr lang="pl-PL" sz="7200" dirty="0">
                <a:solidFill>
                  <a:schemeClr val="bg1"/>
                </a:solidFill>
                <a:latin typeface="+mj-lt"/>
              </a:rPr>
            </a:br>
            <a:r>
              <a:rPr lang="pl-PL" sz="7200" dirty="0">
                <a:solidFill>
                  <a:schemeClr val="bg1"/>
                </a:solidFill>
                <a:latin typeface="+mj-lt"/>
              </a:rPr>
              <a:t>ZA UWAGE</a:t>
            </a:r>
          </a:p>
        </p:txBody>
      </p:sp>
    </p:spTree>
    <p:extLst>
      <p:ext uri="{BB962C8B-B14F-4D97-AF65-F5344CB8AC3E}">
        <p14:creationId xmlns:p14="http://schemas.microsoft.com/office/powerpoint/2010/main" val="419755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ło">
            <a:extLst>
              <a:ext uri="{FF2B5EF4-FFF2-40B4-BE49-F238E27FC236}">
                <a16:creationId xmlns:a16="http://schemas.microsoft.com/office/drawing/2014/main" id="{6095A0B4-C459-494C-934E-E07753B61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67386" cy="685847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przeźroczyste">
            <a:extLst>
              <a:ext uri="{FF2B5EF4-FFF2-40B4-BE49-F238E27FC236}">
                <a16:creationId xmlns:a16="http://schemas.microsoft.com/office/drawing/2014/main" id="{1E0D32DD-9173-45C0-A123-173DCC333805}"/>
              </a:ext>
            </a:extLst>
          </p:cNvPr>
          <p:cNvGrpSpPr/>
          <p:nvPr/>
        </p:nvGrpSpPr>
        <p:grpSpPr>
          <a:xfrm flipV="1">
            <a:off x="3913901" y="0"/>
            <a:ext cx="7416348" cy="6858000"/>
            <a:chOff x="4227920" y="0"/>
            <a:chExt cx="7332132" cy="6858000"/>
          </a:xfrm>
          <a:solidFill>
            <a:schemeClr val="bg1">
              <a:alpha val="69804"/>
            </a:schemeClr>
          </a:solidFill>
        </p:grpSpPr>
        <p:sp>
          <p:nvSpPr>
            <p:cNvPr id="6" name="Trójkąt prostokątny 5">
              <a:extLst>
                <a:ext uri="{FF2B5EF4-FFF2-40B4-BE49-F238E27FC236}">
                  <a16:creationId xmlns:a16="http://schemas.microsoft.com/office/drawing/2014/main" id="{694D1249-340E-4DEF-A59E-9F1E9B758A08}"/>
                </a:ext>
              </a:extLst>
            </p:cNvPr>
            <p:cNvSpPr/>
            <p:nvPr/>
          </p:nvSpPr>
          <p:spPr>
            <a:xfrm flipH="1">
              <a:off x="4227920"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C794EC48-2633-4CAA-9341-AB4341A037D9}"/>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grpSp>
        <p:nvGrpSpPr>
          <p:cNvPr id="2" name="białe">
            <a:extLst>
              <a:ext uri="{FF2B5EF4-FFF2-40B4-BE49-F238E27FC236}">
                <a16:creationId xmlns:a16="http://schemas.microsoft.com/office/drawing/2014/main" id="{CC7D6691-6755-48DC-A7EF-5B14924B5552}"/>
              </a:ext>
            </a:extLst>
          </p:cNvPr>
          <p:cNvGrpSpPr/>
          <p:nvPr/>
        </p:nvGrpSpPr>
        <p:grpSpPr>
          <a:xfrm flipV="1">
            <a:off x="4786744" y="0"/>
            <a:ext cx="7405256" cy="6858000"/>
            <a:chOff x="4238886" y="0"/>
            <a:chExt cx="7321166" cy="6858000"/>
          </a:xfrm>
          <a:solidFill>
            <a:schemeClr val="bg1"/>
          </a:solidFill>
        </p:grpSpPr>
        <p:sp>
          <p:nvSpPr>
            <p:cNvPr id="3" name="Trójkąt prostokątny 2">
              <a:extLst>
                <a:ext uri="{FF2B5EF4-FFF2-40B4-BE49-F238E27FC236}">
                  <a16:creationId xmlns:a16="http://schemas.microsoft.com/office/drawing/2014/main" id="{74E2C382-6134-4B9D-A505-FD3FF0BE4DCC}"/>
                </a:ext>
              </a:extLst>
            </p:cNvPr>
            <p:cNvSpPr/>
            <p:nvPr/>
          </p:nvSpPr>
          <p:spPr>
            <a:xfrm flipH="1">
              <a:off x="4238886" y="0"/>
              <a:ext cx="3217913" cy="6858000"/>
            </a:xfrm>
            <a:prstGeom prst="rtTriangl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sp>
          <p:nvSpPr>
            <p:cNvPr id="4" name="Prostokąt 3">
              <a:extLst>
                <a:ext uri="{FF2B5EF4-FFF2-40B4-BE49-F238E27FC236}">
                  <a16:creationId xmlns:a16="http://schemas.microsoft.com/office/drawing/2014/main" id="{A216260D-A6F2-498A-AEC8-2E26AE8172A5}"/>
                </a:ext>
              </a:extLst>
            </p:cNvPr>
            <p:cNvSpPr/>
            <p:nvPr/>
          </p:nvSpPr>
          <p:spPr>
            <a:xfrm>
              <a:off x="7445832" y="0"/>
              <a:ext cx="4114220" cy="6858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ln>
                  <a:solidFill>
                    <a:schemeClr val="bg1"/>
                  </a:solidFill>
                </a:ln>
                <a:solidFill>
                  <a:schemeClr val="tx1"/>
                </a:solidFill>
              </a:endParaRPr>
            </a:p>
          </p:txBody>
        </p:sp>
      </p:grpSp>
      <p:sp>
        <p:nvSpPr>
          <p:cNvPr id="9" name="Tytuł 3">
            <a:extLst>
              <a:ext uri="{FF2B5EF4-FFF2-40B4-BE49-F238E27FC236}">
                <a16:creationId xmlns:a16="http://schemas.microsoft.com/office/drawing/2014/main" id="{C153E075-4156-4169-9AAB-41FB49971F5D}"/>
              </a:ext>
            </a:extLst>
          </p:cNvPr>
          <p:cNvSpPr txBox="1">
            <a:spLocks/>
          </p:cNvSpPr>
          <p:nvPr/>
        </p:nvSpPr>
        <p:spPr>
          <a:xfrm>
            <a:off x="6616433" y="1104307"/>
            <a:ext cx="5266155" cy="24784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pl-PL" sz="4800" dirty="0"/>
              <a:t>Członkostwa </a:t>
            </a:r>
            <a:br>
              <a:rPr lang="pl-PL" sz="4800" dirty="0"/>
            </a:br>
            <a:r>
              <a:rPr lang="pl-PL" sz="4800" dirty="0"/>
              <a:t>w sieciach wirtualnych</a:t>
            </a:r>
          </a:p>
        </p:txBody>
      </p:sp>
      <p:sp>
        <p:nvSpPr>
          <p:cNvPr id="10" name="Symbol zastępczy zawartości 4">
            <a:extLst>
              <a:ext uri="{FF2B5EF4-FFF2-40B4-BE49-F238E27FC236}">
                <a16:creationId xmlns:a16="http://schemas.microsoft.com/office/drawing/2014/main" id="{9CC9C484-881E-4C55-93F7-2715B8DDCBAB}"/>
              </a:ext>
            </a:extLst>
          </p:cNvPr>
          <p:cNvSpPr txBox="1">
            <a:spLocks/>
          </p:cNvSpPr>
          <p:nvPr/>
        </p:nvSpPr>
        <p:spPr>
          <a:xfrm>
            <a:off x="6901201" y="3944145"/>
            <a:ext cx="4981387" cy="1169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pl-PL" dirty="0"/>
              <a:t>VLAN dynamiczny</a:t>
            </a:r>
          </a:p>
          <a:p>
            <a:pPr algn="r">
              <a:lnSpc>
                <a:spcPct val="100000"/>
              </a:lnSpc>
            </a:pPr>
            <a:r>
              <a:rPr lang="pl-PL" dirty="0"/>
              <a:t>VLAN statyczny</a:t>
            </a:r>
          </a:p>
          <a:p>
            <a:pPr algn="r">
              <a:lnSpc>
                <a:spcPct val="100000"/>
              </a:lnSpc>
            </a:pPr>
            <a:endParaRPr lang="pl-PL" dirty="0"/>
          </a:p>
        </p:txBody>
      </p:sp>
      <p:sp>
        <p:nvSpPr>
          <p:cNvPr id="14" name="biel">
            <a:extLst>
              <a:ext uri="{FF2B5EF4-FFF2-40B4-BE49-F238E27FC236}">
                <a16:creationId xmlns:a16="http://schemas.microsoft.com/office/drawing/2014/main" id="{D30265B3-DC1A-40A3-B5ED-A6CE948678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dynamiczne">
            <a:extLst>
              <a:ext uri="{FF2B5EF4-FFF2-40B4-BE49-F238E27FC236}">
                <a16:creationId xmlns:a16="http://schemas.microsoft.com/office/drawing/2014/main" id="{841C5D71-5E3B-45E7-9339-833042E05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16" y="188687"/>
            <a:ext cx="11036968" cy="6480626"/>
          </a:xfrm>
          <a:prstGeom prst="rect">
            <a:avLst/>
          </a:prstGeom>
        </p:spPr>
      </p:pic>
      <p:pic>
        <p:nvPicPr>
          <p:cNvPr id="17" name="statyczne">
            <a:extLst>
              <a:ext uri="{FF2B5EF4-FFF2-40B4-BE49-F238E27FC236}">
                <a16:creationId xmlns:a16="http://schemas.microsoft.com/office/drawing/2014/main" id="{F2F2F3D2-59C7-43C2-8EAB-46CD26F3AB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457" y="188686"/>
            <a:ext cx="11251086" cy="6480628"/>
          </a:xfrm>
          <a:prstGeom prst="rect">
            <a:avLst/>
          </a:prstGeom>
        </p:spPr>
      </p:pic>
    </p:spTree>
    <p:extLst>
      <p:ext uri="{BB962C8B-B14F-4D97-AF65-F5344CB8AC3E}">
        <p14:creationId xmlns:p14="http://schemas.microsoft.com/office/powerpoint/2010/main" val="124048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2"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par>
                          <p:cTn id="51" fill="hold">
                            <p:stCondLst>
                              <p:cond delay="500"/>
                            </p:stCondLst>
                            <p:childTnLst>
                              <p:par>
                                <p:cTn id="52" presetID="10" presetClass="exit" presetSubtype="0" fill="hold" grpId="4"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4" grpId="0" animBg="1"/>
      <p:bldP spid="14" grpId="1" animBg="1"/>
      <p:bldP spid="14" grpId="2" animBg="1"/>
      <p:bldP spid="14" grpId="4" animBg="1"/>
    </p:bldLst>
  </p:timing>
</p:sld>
</file>

<file path=ppt/theme/theme1.xml><?xml version="1.0" encoding="utf-8"?>
<a:theme xmlns:a="http://schemas.openxmlformats.org/drawingml/2006/main" name="Motyw pakietu Office">
  <a:themeElements>
    <a:clrScheme name="Niestandardowy 1">
      <a:dk1>
        <a:srgbClr val="000000"/>
      </a:dk1>
      <a:lt1>
        <a:srgbClr val="FFFFFF"/>
      </a:lt1>
      <a:dk2>
        <a:srgbClr val="262626"/>
      </a:dk2>
      <a:lt2>
        <a:srgbClr val="D8D8D8"/>
      </a:lt2>
      <a:accent1>
        <a:srgbClr val="FFC000"/>
      </a:accent1>
      <a:accent2>
        <a:srgbClr val="FFFF00"/>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1619</TotalTime>
  <Words>2719</Words>
  <Application>Microsoft Office PowerPoint</Application>
  <PresentationFormat>Panoramiczny</PresentationFormat>
  <Paragraphs>271</Paragraphs>
  <Slides>82</Slides>
  <Notes>33</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82</vt:i4>
      </vt:variant>
    </vt:vector>
  </HeadingPairs>
  <TitlesOfParts>
    <vt:vector size="91" baseType="lpstr">
      <vt:lpstr>Arial</vt:lpstr>
      <vt:lpstr>Arial Black</vt:lpstr>
      <vt:lpstr>Calibri</vt:lpstr>
      <vt:lpstr>FSMeWeb</vt:lpstr>
      <vt:lpstr>PT Serif</vt:lpstr>
      <vt:lpstr>Roboto</vt:lpstr>
      <vt:lpstr>Segoe UI</vt:lpstr>
      <vt:lpstr>Times New Roman</vt:lpstr>
      <vt:lpstr>Motyw pakietu Office</vt:lpstr>
      <vt:lpstr>Prezentacja programu PowerPoint</vt:lpstr>
      <vt:lpstr>Prezentacja programu PowerPoint</vt:lpstr>
      <vt:lpstr>Wprowadzenie do sieci wirtualnych</vt:lpstr>
      <vt:lpstr>Czym jest sieć wirtualna?</vt:lpstr>
      <vt:lpstr>Prezentacja programu PowerPoint</vt:lpstr>
      <vt:lpstr>Korzyści płynące z wdrożenia VLAN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Sieci wirtualne</dc:title>
  <dc:creator>Paweł Pasternak</dc:creator>
  <cp:lastModifiedBy>Paweł Pasternak</cp:lastModifiedBy>
  <cp:revision>278</cp:revision>
  <dcterms:created xsi:type="dcterms:W3CDTF">2021-03-23T18:27:43Z</dcterms:created>
  <dcterms:modified xsi:type="dcterms:W3CDTF">2021-03-31T11:32:59Z</dcterms:modified>
</cp:coreProperties>
</file>